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9" r:id="rId3"/>
    <p:sldId id="274" r:id="rId4"/>
    <p:sldId id="268" r:id="rId5"/>
    <p:sldId id="278" r:id="rId6"/>
    <p:sldId id="280" r:id="rId7"/>
    <p:sldId id="275" r:id="rId8"/>
    <p:sldId id="334" r:id="rId9"/>
    <p:sldId id="281" r:id="rId10"/>
    <p:sldId id="282" r:id="rId11"/>
    <p:sldId id="284" r:id="rId12"/>
    <p:sldId id="283" r:id="rId13"/>
    <p:sldId id="285" r:id="rId14"/>
    <p:sldId id="286" r:id="rId15"/>
    <p:sldId id="335" r:id="rId16"/>
    <p:sldId id="291" r:id="rId17"/>
    <p:sldId id="290" r:id="rId18"/>
    <p:sldId id="292" r:id="rId19"/>
    <p:sldId id="293" r:id="rId20"/>
    <p:sldId id="294" r:id="rId21"/>
    <p:sldId id="297" r:id="rId22"/>
    <p:sldId id="299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40" r:id="rId50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  <p:embeddedFont>
      <p:font typeface="Wells Fargo Sans" panose="020B0604020202020204" charset="0"/>
      <p:regular r:id="rId58"/>
      <p:bold r:id="rId59"/>
      <p:italic r:id="rId60"/>
      <p:boldItalic r:id="rId61"/>
    </p:embeddedFont>
    <p:embeddedFont>
      <p:font typeface="Wells Fargo Sans Display" panose="020B0604020202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4A1D-A631-704B-853A-9451CC0E5746}">
          <p14:sldIdLst>
            <p14:sldId id="256"/>
            <p14:sldId id="259"/>
            <p14:sldId id="274"/>
            <p14:sldId id="268"/>
            <p14:sldId id="278"/>
            <p14:sldId id="280"/>
            <p14:sldId id="275"/>
            <p14:sldId id="334"/>
            <p14:sldId id="281"/>
            <p14:sldId id="282"/>
            <p14:sldId id="284"/>
            <p14:sldId id="283"/>
            <p14:sldId id="285"/>
            <p14:sldId id="286"/>
            <p14:sldId id="335"/>
            <p14:sldId id="291"/>
            <p14:sldId id="290"/>
            <p14:sldId id="292"/>
            <p14:sldId id="293"/>
            <p14:sldId id="294"/>
            <p14:sldId id="297"/>
            <p14:sldId id="299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35"/>
  </p:normalViewPr>
  <p:slideViewPr>
    <p:cSldViewPr snapToGrid="0">
      <p:cViewPr varScale="1">
        <p:scale>
          <a:sx n="82" d="100"/>
          <a:sy n="82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18C2F-2E83-4D67-B8E9-81A4646DCED9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EB935387-0384-4DA7-8BE8-817ADAB0BE5B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449AEC7F-4D3E-4A19-8F90-D4A3E2E10278}" type="parTrans" cxnId="{E7463E33-E5AD-46A3-88A7-0745E34902CB}">
      <dgm:prSet/>
      <dgm:spPr/>
      <dgm:t>
        <a:bodyPr/>
        <a:lstStyle/>
        <a:p>
          <a:endParaRPr lang="en-US"/>
        </a:p>
      </dgm:t>
    </dgm:pt>
    <dgm:pt modelId="{BF01A6FD-200F-4F29-A3D5-E9CC2B30DD5B}" type="sibTrans" cxnId="{E7463E33-E5AD-46A3-88A7-0745E34902CB}">
      <dgm:prSet/>
      <dgm:spPr/>
      <dgm:t>
        <a:bodyPr/>
        <a:lstStyle/>
        <a:p>
          <a:endParaRPr lang="en-US"/>
        </a:p>
      </dgm:t>
    </dgm:pt>
    <dgm:pt modelId="{F98F3ABD-17F6-4491-8E88-2516E73FF9AC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56D4AC67-DC5C-4C99-BC74-76014C3798E1}" type="parTrans" cxnId="{F8F37A70-BD09-4D3F-9442-0DF35A2181E5}">
      <dgm:prSet/>
      <dgm:spPr/>
      <dgm:t>
        <a:bodyPr/>
        <a:lstStyle/>
        <a:p>
          <a:endParaRPr lang="en-US"/>
        </a:p>
      </dgm:t>
    </dgm:pt>
    <dgm:pt modelId="{5C17E8E5-A797-4EC2-B692-AC8113F805AE}" type="sibTrans" cxnId="{F8F37A70-BD09-4D3F-9442-0DF35A2181E5}">
      <dgm:prSet/>
      <dgm:spPr/>
      <dgm:t>
        <a:bodyPr/>
        <a:lstStyle/>
        <a:p>
          <a:endParaRPr lang="en-US"/>
        </a:p>
      </dgm:t>
    </dgm:pt>
    <dgm:pt modelId="{81E53AD9-18DE-49C0-987D-6FE4C0530342}">
      <dgm:prSet phldrT="[Text]"/>
      <dgm:spPr/>
      <dgm:t>
        <a:bodyPr/>
        <a:lstStyle/>
        <a:p>
          <a:r>
            <a:rPr lang="en-US" dirty="0"/>
            <a:t>Generalized linear models</a:t>
          </a:r>
        </a:p>
      </dgm:t>
    </dgm:pt>
    <dgm:pt modelId="{09ADC6A7-ADD9-4531-A6EB-FC575F3123BE}" type="parTrans" cxnId="{DABCE4E2-1949-453E-92EA-DA1EEC70D804}">
      <dgm:prSet/>
      <dgm:spPr/>
      <dgm:t>
        <a:bodyPr/>
        <a:lstStyle/>
        <a:p>
          <a:endParaRPr lang="en-US"/>
        </a:p>
      </dgm:t>
    </dgm:pt>
    <dgm:pt modelId="{673CA138-52F0-4D61-B8C1-48792E6DDE64}" type="sibTrans" cxnId="{DABCE4E2-1949-453E-92EA-DA1EEC70D804}">
      <dgm:prSet/>
      <dgm:spPr/>
      <dgm:t>
        <a:bodyPr/>
        <a:lstStyle/>
        <a:p>
          <a:endParaRPr lang="en-US"/>
        </a:p>
      </dgm:t>
    </dgm:pt>
    <dgm:pt modelId="{24CD6EB5-DFA3-46E1-AE55-F5225013D942}">
      <dgm:prSet phldrT="[Text]"/>
      <dgm:spPr/>
      <dgm:t>
        <a:bodyPr/>
        <a:lstStyle/>
        <a:p>
          <a:r>
            <a:rPr lang="en-US" dirty="0"/>
            <a:t>Single-layer neural networks</a:t>
          </a:r>
        </a:p>
      </dgm:t>
    </dgm:pt>
    <dgm:pt modelId="{4C8F1FBF-B564-4A94-950D-1C9847D8CD52}" type="parTrans" cxnId="{CE327661-368B-414E-B1E6-8A660468B4A1}">
      <dgm:prSet/>
      <dgm:spPr/>
      <dgm:t>
        <a:bodyPr/>
        <a:lstStyle/>
        <a:p>
          <a:endParaRPr lang="en-US"/>
        </a:p>
      </dgm:t>
    </dgm:pt>
    <dgm:pt modelId="{A2D603FD-C6DC-4034-8E5E-5EB4D92CFCC4}" type="sibTrans" cxnId="{CE327661-368B-414E-B1E6-8A660468B4A1}">
      <dgm:prSet/>
      <dgm:spPr/>
      <dgm:t>
        <a:bodyPr/>
        <a:lstStyle/>
        <a:p>
          <a:endParaRPr lang="en-US"/>
        </a:p>
      </dgm:t>
    </dgm:pt>
    <dgm:pt modelId="{02F6B3F3-8465-4AF8-8F9E-98501278A40E}">
      <dgm:prSet phldrT="[Text]"/>
      <dgm:spPr/>
      <dgm:t>
        <a:bodyPr/>
        <a:lstStyle/>
        <a:p>
          <a:r>
            <a:rPr lang="en-US" dirty="0"/>
            <a:t>Multilayer neural networks</a:t>
          </a:r>
        </a:p>
      </dgm:t>
    </dgm:pt>
    <dgm:pt modelId="{2D67B639-C6FC-4381-BB77-0760C2AE2137}" type="parTrans" cxnId="{89AD0A6B-C293-46F4-9F04-B24F805F01E9}">
      <dgm:prSet/>
      <dgm:spPr/>
      <dgm:t>
        <a:bodyPr/>
        <a:lstStyle/>
        <a:p>
          <a:endParaRPr lang="en-US"/>
        </a:p>
      </dgm:t>
    </dgm:pt>
    <dgm:pt modelId="{A817E20C-E72E-4A0D-ADE0-76008A0A4240}" type="sibTrans" cxnId="{89AD0A6B-C293-46F4-9F04-B24F805F01E9}">
      <dgm:prSet/>
      <dgm:spPr/>
      <dgm:t>
        <a:bodyPr/>
        <a:lstStyle/>
        <a:p>
          <a:endParaRPr lang="en-US"/>
        </a:p>
      </dgm:t>
    </dgm:pt>
    <dgm:pt modelId="{B2F46024-424F-4AA7-B15E-746CF732C0B2}">
      <dgm:prSet phldrT="[Text]"/>
      <dgm:spPr/>
      <dgm:t>
        <a:bodyPr/>
        <a:lstStyle/>
        <a:p>
          <a:r>
            <a:rPr lang="en-US" dirty="0"/>
            <a:t>Convolutional neural networks</a:t>
          </a:r>
        </a:p>
      </dgm:t>
    </dgm:pt>
    <dgm:pt modelId="{8FE1535E-AD6D-4D34-8568-6FEF4316BAD1}" type="parTrans" cxnId="{EA2F24A2-828F-4CC5-9612-4AB0ACCB652E}">
      <dgm:prSet/>
      <dgm:spPr/>
      <dgm:t>
        <a:bodyPr/>
        <a:lstStyle/>
        <a:p>
          <a:endParaRPr lang="en-US"/>
        </a:p>
      </dgm:t>
    </dgm:pt>
    <dgm:pt modelId="{7C3CDD3F-610B-4EA9-9B54-9A858F94E67E}" type="sibTrans" cxnId="{EA2F24A2-828F-4CC5-9612-4AB0ACCB652E}">
      <dgm:prSet/>
      <dgm:spPr/>
      <dgm:t>
        <a:bodyPr/>
        <a:lstStyle/>
        <a:p>
          <a:endParaRPr lang="en-US"/>
        </a:p>
      </dgm:t>
    </dgm:pt>
    <dgm:pt modelId="{FED5D67D-8B95-4FB9-989B-4D871DCC3F39}" type="pres">
      <dgm:prSet presAssocID="{A6818C2F-2E83-4D67-B8E9-81A4646DCED9}" presName="Name0" presStyleCnt="0">
        <dgm:presLayoutVars>
          <dgm:dir/>
          <dgm:resizeHandles val="exact"/>
        </dgm:presLayoutVars>
      </dgm:prSet>
      <dgm:spPr/>
    </dgm:pt>
    <dgm:pt modelId="{46F96635-641A-40C6-BD91-3D2362FAFF5A}" type="pres">
      <dgm:prSet presAssocID="{A6818C2F-2E83-4D67-B8E9-81A4646DCED9}" presName="arrow" presStyleLbl="bgShp" presStyleIdx="0" presStyleCnt="1"/>
      <dgm:spPr/>
    </dgm:pt>
    <dgm:pt modelId="{5934A79B-FA68-4A6E-9B9D-BDD9B8D79166}" type="pres">
      <dgm:prSet presAssocID="{A6818C2F-2E83-4D67-B8E9-81A4646DCED9}" presName="points" presStyleCnt="0"/>
      <dgm:spPr/>
    </dgm:pt>
    <dgm:pt modelId="{A1810E30-1A7F-4DB7-B0C2-28870E00C3C0}" type="pres">
      <dgm:prSet presAssocID="{EB935387-0384-4DA7-8BE8-817ADAB0BE5B}" presName="compositeA" presStyleCnt="0"/>
      <dgm:spPr/>
    </dgm:pt>
    <dgm:pt modelId="{F31FF6C0-2D6F-4F5C-AF93-7180CFF6C3EF}" type="pres">
      <dgm:prSet presAssocID="{EB935387-0384-4DA7-8BE8-817ADAB0BE5B}" presName="textA" presStyleLbl="revTx" presStyleIdx="0" presStyleCnt="6">
        <dgm:presLayoutVars>
          <dgm:bulletEnabled val="1"/>
        </dgm:presLayoutVars>
      </dgm:prSet>
      <dgm:spPr/>
    </dgm:pt>
    <dgm:pt modelId="{0A1AA54E-F155-4C9E-8DD6-6A66B615CC97}" type="pres">
      <dgm:prSet presAssocID="{EB935387-0384-4DA7-8BE8-817ADAB0BE5B}" presName="circleA" presStyleLbl="node1" presStyleIdx="0" presStyleCnt="6"/>
      <dgm:spPr/>
    </dgm:pt>
    <dgm:pt modelId="{56BC4ABE-0B94-4E25-92A4-2F0651467EB1}" type="pres">
      <dgm:prSet presAssocID="{EB935387-0384-4DA7-8BE8-817ADAB0BE5B}" presName="spaceA" presStyleCnt="0"/>
      <dgm:spPr/>
    </dgm:pt>
    <dgm:pt modelId="{D65478B9-6E04-48E9-AAD0-66D5C9203AA9}" type="pres">
      <dgm:prSet presAssocID="{BF01A6FD-200F-4F29-A3D5-E9CC2B30DD5B}" presName="space" presStyleCnt="0"/>
      <dgm:spPr/>
    </dgm:pt>
    <dgm:pt modelId="{BE320A29-7481-4E12-8965-C7CCFEE194CA}" type="pres">
      <dgm:prSet presAssocID="{F98F3ABD-17F6-4491-8E88-2516E73FF9AC}" presName="compositeB" presStyleCnt="0"/>
      <dgm:spPr/>
    </dgm:pt>
    <dgm:pt modelId="{F7ED3F5F-6B12-4931-A4F9-0856940025C4}" type="pres">
      <dgm:prSet presAssocID="{F98F3ABD-17F6-4491-8E88-2516E73FF9AC}" presName="textB" presStyleLbl="revTx" presStyleIdx="1" presStyleCnt="6">
        <dgm:presLayoutVars>
          <dgm:bulletEnabled val="1"/>
        </dgm:presLayoutVars>
      </dgm:prSet>
      <dgm:spPr/>
    </dgm:pt>
    <dgm:pt modelId="{D01C60A9-E15B-47AC-9F5E-C7E1AC4A7955}" type="pres">
      <dgm:prSet presAssocID="{F98F3ABD-17F6-4491-8E88-2516E73FF9AC}" presName="circleB" presStyleLbl="node1" presStyleIdx="1" presStyleCnt="6"/>
      <dgm:spPr/>
    </dgm:pt>
    <dgm:pt modelId="{7B780B83-C9CD-4A4A-A76C-F6554BFDE5F0}" type="pres">
      <dgm:prSet presAssocID="{F98F3ABD-17F6-4491-8E88-2516E73FF9AC}" presName="spaceB" presStyleCnt="0"/>
      <dgm:spPr/>
    </dgm:pt>
    <dgm:pt modelId="{58063DB1-DDF6-40C5-ABAB-AF28558B7523}" type="pres">
      <dgm:prSet presAssocID="{5C17E8E5-A797-4EC2-B692-AC8113F805AE}" presName="space" presStyleCnt="0"/>
      <dgm:spPr/>
    </dgm:pt>
    <dgm:pt modelId="{D176428D-2EC9-44FE-8DA4-8B1BE256BBB4}" type="pres">
      <dgm:prSet presAssocID="{81E53AD9-18DE-49C0-987D-6FE4C0530342}" presName="compositeA" presStyleCnt="0"/>
      <dgm:spPr/>
    </dgm:pt>
    <dgm:pt modelId="{C5FF6E5E-3C2B-4E08-8A4E-504C4977B0C6}" type="pres">
      <dgm:prSet presAssocID="{81E53AD9-18DE-49C0-987D-6FE4C0530342}" presName="textA" presStyleLbl="revTx" presStyleIdx="2" presStyleCnt="6">
        <dgm:presLayoutVars>
          <dgm:bulletEnabled val="1"/>
        </dgm:presLayoutVars>
      </dgm:prSet>
      <dgm:spPr/>
    </dgm:pt>
    <dgm:pt modelId="{BA9424FF-AF31-4AD2-80FA-F5B086C6D975}" type="pres">
      <dgm:prSet presAssocID="{81E53AD9-18DE-49C0-987D-6FE4C0530342}" presName="circleA" presStyleLbl="node1" presStyleIdx="2" presStyleCnt="6"/>
      <dgm:spPr/>
    </dgm:pt>
    <dgm:pt modelId="{442ABEC2-EA3B-43D9-BB23-DFDBA417B1FD}" type="pres">
      <dgm:prSet presAssocID="{81E53AD9-18DE-49C0-987D-6FE4C0530342}" presName="spaceA" presStyleCnt="0"/>
      <dgm:spPr/>
    </dgm:pt>
    <dgm:pt modelId="{6AE7B613-1652-4AC5-BBBE-8E00E486CABD}" type="pres">
      <dgm:prSet presAssocID="{673CA138-52F0-4D61-B8C1-48792E6DDE64}" presName="space" presStyleCnt="0"/>
      <dgm:spPr/>
    </dgm:pt>
    <dgm:pt modelId="{B9CBF89B-D367-4AC1-9B38-FE0375ED7ACF}" type="pres">
      <dgm:prSet presAssocID="{24CD6EB5-DFA3-46E1-AE55-F5225013D942}" presName="compositeB" presStyleCnt="0"/>
      <dgm:spPr/>
    </dgm:pt>
    <dgm:pt modelId="{42B88069-EA45-4DF3-A439-ADF6F28D848E}" type="pres">
      <dgm:prSet presAssocID="{24CD6EB5-DFA3-46E1-AE55-F5225013D942}" presName="textB" presStyleLbl="revTx" presStyleIdx="3" presStyleCnt="6">
        <dgm:presLayoutVars>
          <dgm:bulletEnabled val="1"/>
        </dgm:presLayoutVars>
      </dgm:prSet>
      <dgm:spPr/>
    </dgm:pt>
    <dgm:pt modelId="{D361F227-60C0-47BA-92D0-8E4E456520CB}" type="pres">
      <dgm:prSet presAssocID="{24CD6EB5-DFA3-46E1-AE55-F5225013D942}" presName="circleB" presStyleLbl="node1" presStyleIdx="3" presStyleCnt="6"/>
      <dgm:spPr/>
    </dgm:pt>
    <dgm:pt modelId="{BC289307-7532-4936-A8B2-7FA5F78DFFE2}" type="pres">
      <dgm:prSet presAssocID="{24CD6EB5-DFA3-46E1-AE55-F5225013D942}" presName="spaceB" presStyleCnt="0"/>
      <dgm:spPr/>
    </dgm:pt>
    <dgm:pt modelId="{B79F936C-CE99-4721-9110-D09BF4F6384B}" type="pres">
      <dgm:prSet presAssocID="{A2D603FD-C6DC-4034-8E5E-5EB4D92CFCC4}" presName="space" presStyleCnt="0"/>
      <dgm:spPr/>
    </dgm:pt>
    <dgm:pt modelId="{255B95EC-3D92-483A-9C15-4E6C5D785DE1}" type="pres">
      <dgm:prSet presAssocID="{02F6B3F3-8465-4AF8-8F9E-98501278A40E}" presName="compositeA" presStyleCnt="0"/>
      <dgm:spPr/>
    </dgm:pt>
    <dgm:pt modelId="{D1BA0CBC-73C0-4A56-8F6C-A58CE9555FB8}" type="pres">
      <dgm:prSet presAssocID="{02F6B3F3-8465-4AF8-8F9E-98501278A40E}" presName="textA" presStyleLbl="revTx" presStyleIdx="4" presStyleCnt="6">
        <dgm:presLayoutVars>
          <dgm:bulletEnabled val="1"/>
        </dgm:presLayoutVars>
      </dgm:prSet>
      <dgm:spPr/>
    </dgm:pt>
    <dgm:pt modelId="{A07A931B-8637-4BEB-BB7D-9703BE0D1DA9}" type="pres">
      <dgm:prSet presAssocID="{02F6B3F3-8465-4AF8-8F9E-98501278A40E}" presName="circleA" presStyleLbl="node1" presStyleIdx="4" presStyleCnt="6"/>
      <dgm:spPr/>
    </dgm:pt>
    <dgm:pt modelId="{6F27C93C-6E1B-470B-8B71-B54FCAA31255}" type="pres">
      <dgm:prSet presAssocID="{02F6B3F3-8465-4AF8-8F9E-98501278A40E}" presName="spaceA" presStyleCnt="0"/>
      <dgm:spPr/>
    </dgm:pt>
    <dgm:pt modelId="{A78C96F7-4A66-4B6A-AF98-351A36B4172D}" type="pres">
      <dgm:prSet presAssocID="{A817E20C-E72E-4A0D-ADE0-76008A0A4240}" presName="space" presStyleCnt="0"/>
      <dgm:spPr/>
    </dgm:pt>
    <dgm:pt modelId="{B8D9A076-27AD-4E64-97F3-569391DB7BCC}" type="pres">
      <dgm:prSet presAssocID="{B2F46024-424F-4AA7-B15E-746CF732C0B2}" presName="compositeB" presStyleCnt="0"/>
      <dgm:spPr/>
    </dgm:pt>
    <dgm:pt modelId="{54DDCDA6-BB66-4069-B9D2-F10F05784775}" type="pres">
      <dgm:prSet presAssocID="{B2F46024-424F-4AA7-B15E-746CF732C0B2}" presName="textB" presStyleLbl="revTx" presStyleIdx="5" presStyleCnt="6">
        <dgm:presLayoutVars>
          <dgm:bulletEnabled val="1"/>
        </dgm:presLayoutVars>
      </dgm:prSet>
      <dgm:spPr/>
    </dgm:pt>
    <dgm:pt modelId="{A27FC50D-ED17-4C8B-8A80-698FA49098FA}" type="pres">
      <dgm:prSet presAssocID="{B2F46024-424F-4AA7-B15E-746CF732C0B2}" presName="circleB" presStyleLbl="node1" presStyleIdx="5" presStyleCnt="6"/>
      <dgm:spPr/>
    </dgm:pt>
    <dgm:pt modelId="{9A541FBB-F57D-422D-8D4A-418F97634582}" type="pres">
      <dgm:prSet presAssocID="{B2F46024-424F-4AA7-B15E-746CF732C0B2}" presName="spaceB" presStyleCnt="0"/>
      <dgm:spPr/>
    </dgm:pt>
  </dgm:ptLst>
  <dgm:cxnLst>
    <dgm:cxn modelId="{439E2F12-0344-43DA-92AF-5468320BF63F}" type="presOf" srcId="{A6818C2F-2E83-4D67-B8E9-81A4646DCED9}" destId="{FED5D67D-8B95-4FB9-989B-4D871DCC3F39}" srcOrd="0" destOrd="0" presId="urn:microsoft.com/office/officeart/2005/8/layout/hProcess11"/>
    <dgm:cxn modelId="{A4E0A827-E248-4804-BC1E-8DA96FB15B79}" type="presOf" srcId="{EB935387-0384-4DA7-8BE8-817ADAB0BE5B}" destId="{F31FF6C0-2D6F-4F5C-AF93-7180CFF6C3EF}" srcOrd="0" destOrd="0" presId="urn:microsoft.com/office/officeart/2005/8/layout/hProcess11"/>
    <dgm:cxn modelId="{E7463E33-E5AD-46A3-88A7-0745E34902CB}" srcId="{A6818C2F-2E83-4D67-B8E9-81A4646DCED9}" destId="{EB935387-0384-4DA7-8BE8-817ADAB0BE5B}" srcOrd="0" destOrd="0" parTransId="{449AEC7F-4D3E-4A19-8F90-D4A3E2E10278}" sibTransId="{BF01A6FD-200F-4F29-A3D5-E9CC2B30DD5B}"/>
    <dgm:cxn modelId="{B3741D61-14E3-42B2-98B0-2C6C727409E2}" type="presOf" srcId="{81E53AD9-18DE-49C0-987D-6FE4C0530342}" destId="{C5FF6E5E-3C2B-4E08-8A4E-504C4977B0C6}" srcOrd="0" destOrd="0" presId="urn:microsoft.com/office/officeart/2005/8/layout/hProcess11"/>
    <dgm:cxn modelId="{CE327661-368B-414E-B1E6-8A660468B4A1}" srcId="{A6818C2F-2E83-4D67-B8E9-81A4646DCED9}" destId="{24CD6EB5-DFA3-46E1-AE55-F5225013D942}" srcOrd="3" destOrd="0" parTransId="{4C8F1FBF-B564-4A94-950D-1C9847D8CD52}" sibTransId="{A2D603FD-C6DC-4034-8E5E-5EB4D92CFCC4}"/>
    <dgm:cxn modelId="{0B1FB164-1D88-4AE9-8698-F8386EAB9E25}" type="presOf" srcId="{B2F46024-424F-4AA7-B15E-746CF732C0B2}" destId="{54DDCDA6-BB66-4069-B9D2-F10F05784775}" srcOrd="0" destOrd="0" presId="urn:microsoft.com/office/officeart/2005/8/layout/hProcess11"/>
    <dgm:cxn modelId="{89AD0A6B-C293-46F4-9F04-B24F805F01E9}" srcId="{A6818C2F-2E83-4D67-B8E9-81A4646DCED9}" destId="{02F6B3F3-8465-4AF8-8F9E-98501278A40E}" srcOrd="4" destOrd="0" parTransId="{2D67B639-C6FC-4381-BB77-0760C2AE2137}" sibTransId="{A817E20C-E72E-4A0D-ADE0-76008A0A4240}"/>
    <dgm:cxn modelId="{9A993F50-1D19-4990-A618-F0D225EFBCA6}" type="presOf" srcId="{02F6B3F3-8465-4AF8-8F9E-98501278A40E}" destId="{D1BA0CBC-73C0-4A56-8F6C-A58CE9555FB8}" srcOrd="0" destOrd="0" presId="urn:microsoft.com/office/officeart/2005/8/layout/hProcess11"/>
    <dgm:cxn modelId="{F8F37A70-BD09-4D3F-9442-0DF35A2181E5}" srcId="{A6818C2F-2E83-4D67-B8E9-81A4646DCED9}" destId="{F98F3ABD-17F6-4491-8E88-2516E73FF9AC}" srcOrd="1" destOrd="0" parTransId="{56D4AC67-DC5C-4C99-BC74-76014C3798E1}" sibTransId="{5C17E8E5-A797-4EC2-B692-AC8113F805AE}"/>
    <dgm:cxn modelId="{C2844353-A3BC-41F0-91FB-143996DECBAB}" type="presOf" srcId="{F98F3ABD-17F6-4491-8E88-2516E73FF9AC}" destId="{F7ED3F5F-6B12-4931-A4F9-0856940025C4}" srcOrd="0" destOrd="0" presId="urn:microsoft.com/office/officeart/2005/8/layout/hProcess11"/>
    <dgm:cxn modelId="{EA2F24A2-828F-4CC5-9612-4AB0ACCB652E}" srcId="{A6818C2F-2E83-4D67-B8E9-81A4646DCED9}" destId="{B2F46024-424F-4AA7-B15E-746CF732C0B2}" srcOrd="5" destOrd="0" parTransId="{8FE1535E-AD6D-4D34-8568-6FEF4316BAD1}" sibTransId="{7C3CDD3F-610B-4EA9-9B54-9A858F94E67E}"/>
    <dgm:cxn modelId="{00961EE1-BF7F-4E8A-BA30-14C16840F374}" type="presOf" srcId="{24CD6EB5-DFA3-46E1-AE55-F5225013D942}" destId="{42B88069-EA45-4DF3-A439-ADF6F28D848E}" srcOrd="0" destOrd="0" presId="urn:microsoft.com/office/officeart/2005/8/layout/hProcess11"/>
    <dgm:cxn modelId="{DABCE4E2-1949-453E-92EA-DA1EEC70D804}" srcId="{A6818C2F-2E83-4D67-B8E9-81A4646DCED9}" destId="{81E53AD9-18DE-49C0-987D-6FE4C0530342}" srcOrd="2" destOrd="0" parTransId="{09ADC6A7-ADD9-4531-A6EB-FC575F3123BE}" sibTransId="{673CA138-52F0-4D61-B8C1-48792E6DDE64}"/>
    <dgm:cxn modelId="{CEE10A3C-434E-4014-B5F2-7120807E52DC}" type="presParOf" srcId="{FED5D67D-8B95-4FB9-989B-4D871DCC3F39}" destId="{46F96635-641A-40C6-BD91-3D2362FAFF5A}" srcOrd="0" destOrd="0" presId="urn:microsoft.com/office/officeart/2005/8/layout/hProcess11"/>
    <dgm:cxn modelId="{AFA0DC39-C2E5-4B57-B133-3513FB1618A7}" type="presParOf" srcId="{FED5D67D-8B95-4FB9-989B-4D871DCC3F39}" destId="{5934A79B-FA68-4A6E-9B9D-BDD9B8D79166}" srcOrd="1" destOrd="0" presId="urn:microsoft.com/office/officeart/2005/8/layout/hProcess11"/>
    <dgm:cxn modelId="{1B530900-CF8C-4E22-AF50-4B513ED582A7}" type="presParOf" srcId="{5934A79B-FA68-4A6E-9B9D-BDD9B8D79166}" destId="{A1810E30-1A7F-4DB7-B0C2-28870E00C3C0}" srcOrd="0" destOrd="0" presId="urn:microsoft.com/office/officeart/2005/8/layout/hProcess11"/>
    <dgm:cxn modelId="{CD9C9E70-BE3B-47F4-8735-B668181695D3}" type="presParOf" srcId="{A1810E30-1A7F-4DB7-B0C2-28870E00C3C0}" destId="{F31FF6C0-2D6F-4F5C-AF93-7180CFF6C3EF}" srcOrd="0" destOrd="0" presId="urn:microsoft.com/office/officeart/2005/8/layout/hProcess11"/>
    <dgm:cxn modelId="{9E7F3507-A498-49BA-837B-72C9E68F1675}" type="presParOf" srcId="{A1810E30-1A7F-4DB7-B0C2-28870E00C3C0}" destId="{0A1AA54E-F155-4C9E-8DD6-6A66B615CC97}" srcOrd="1" destOrd="0" presId="urn:microsoft.com/office/officeart/2005/8/layout/hProcess11"/>
    <dgm:cxn modelId="{6497FB55-4F8E-4A8C-9925-E48663EBD397}" type="presParOf" srcId="{A1810E30-1A7F-4DB7-B0C2-28870E00C3C0}" destId="{56BC4ABE-0B94-4E25-92A4-2F0651467EB1}" srcOrd="2" destOrd="0" presId="urn:microsoft.com/office/officeart/2005/8/layout/hProcess11"/>
    <dgm:cxn modelId="{B1366C5E-1365-4DCE-990B-866331562421}" type="presParOf" srcId="{5934A79B-FA68-4A6E-9B9D-BDD9B8D79166}" destId="{D65478B9-6E04-48E9-AAD0-66D5C9203AA9}" srcOrd="1" destOrd="0" presId="urn:microsoft.com/office/officeart/2005/8/layout/hProcess11"/>
    <dgm:cxn modelId="{7ECE3353-1B68-4355-9C8B-0D9ADBDD9933}" type="presParOf" srcId="{5934A79B-FA68-4A6E-9B9D-BDD9B8D79166}" destId="{BE320A29-7481-4E12-8965-C7CCFEE194CA}" srcOrd="2" destOrd="0" presId="urn:microsoft.com/office/officeart/2005/8/layout/hProcess11"/>
    <dgm:cxn modelId="{1878C638-A6E4-4670-9B77-99CC54F5D76D}" type="presParOf" srcId="{BE320A29-7481-4E12-8965-C7CCFEE194CA}" destId="{F7ED3F5F-6B12-4931-A4F9-0856940025C4}" srcOrd="0" destOrd="0" presId="urn:microsoft.com/office/officeart/2005/8/layout/hProcess11"/>
    <dgm:cxn modelId="{6CE817F7-0DE6-4E00-9D1D-45A1AF856D25}" type="presParOf" srcId="{BE320A29-7481-4E12-8965-C7CCFEE194CA}" destId="{D01C60A9-E15B-47AC-9F5E-C7E1AC4A7955}" srcOrd="1" destOrd="0" presId="urn:microsoft.com/office/officeart/2005/8/layout/hProcess11"/>
    <dgm:cxn modelId="{9A24DEFA-3CD9-48C6-8E62-C423A7B96065}" type="presParOf" srcId="{BE320A29-7481-4E12-8965-C7CCFEE194CA}" destId="{7B780B83-C9CD-4A4A-A76C-F6554BFDE5F0}" srcOrd="2" destOrd="0" presId="urn:microsoft.com/office/officeart/2005/8/layout/hProcess11"/>
    <dgm:cxn modelId="{D7D3F7D4-5FA3-404C-8AA1-6BD7B75100C3}" type="presParOf" srcId="{5934A79B-FA68-4A6E-9B9D-BDD9B8D79166}" destId="{58063DB1-DDF6-40C5-ABAB-AF28558B7523}" srcOrd="3" destOrd="0" presId="urn:microsoft.com/office/officeart/2005/8/layout/hProcess11"/>
    <dgm:cxn modelId="{ED52F695-91EA-4EB1-B465-7F8A15752175}" type="presParOf" srcId="{5934A79B-FA68-4A6E-9B9D-BDD9B8D79166}" destId="{D176428D-2EC9-44FE-8DA4-8B1BE256BBB4}" srcOrd="4" destOrd="0" presId="urn:microsoft.com/office/officeart/2005/8/layout/hProcess11"/>
    <dgm:cxn modelId="{716391F2-5C07-41E4-A751-5734088C32EF}" type="presParOf" srcId="{D176428D-2EC9-44FE-8DA4-8B1BE256BBB4}" destId="{C5FF6E5E-3C2B-4E08-8A4E-504C4977B0C6}" srcOrd="0" destOrd="0" presId="urn:microsoft.com/office/officeart/2005/8/layout/hProcess11"/>
    <dgm:cxn modelId="{3F51C18A-38C4-4B69-9542-718060F817AE}" type="presParOf" srcId="{D176428D-2EC9-44FE-8DA4-8B1BE256BBB4}" destId="{BA9424FF-AF31-4AD2-80FA-F5B086C6D975}" srcOrd="1" destOrd="0" presId="urn:microsoft.com/office/officeart/2005/8/layout/hProcess11"/>
    <dgm:cxn modelId="{D6EC0CD0-0116-43C9-B77D-B6C30263A142}" type="presParOf" srcId="{D176428D-2EC9-44FE-8DA4-8B1BE256BBB4}" destId="{442ABEC2-EA3B-43D9-BB23-DFDBA417B1FD}" srcOrd="2" destOrd="0" presId="urn:microsoft.com/office/officeart/2005/8/layout/hProcess11"/>
    <dgm:cxn modelId="{A23F3AA4-4B2C-4BBF-9B08-57C2D9174BE0}" type="presParOf" srcId="{5934A79B-FA68-4A6E-9B9D-BDD9B8D79166}" destId="{6AE7B613-1652-4AC5-BBBE-8E00E486CABD}" srcOrd="5" destOrd="0" presId="urn:microsoft.com/office/officeart/2005/8/layout/hProcess11"/>
    <dgm:cxn modelId="{059B8650-5C64-4EA0-844F-7F8E03C26A56}" type="presParOf" srcId="{5934A79B-FA68-4A6E-9B9D-BDD9B8D79166}" destId="{B9CBF89B-D367-4AC1-9B38-FE0375ED7ACF}" srcOrd="6" destOrd="0" presId="urn:microsoft.com/office/officeart/2005/8/layout/hProcess11"/>
    <dgm:cxn modelId="{3DBA5E51-96F3-4984-8E08-16599FF65A4F}" type="presParOf" srcId="{B9CBF89B-D367-4AC1-9B38-FE0375ED7ACF}" destId="{42B88069-EA45-4DF3-A439-ADF6F28D848E}" srcOrd="0" destOrd="0" presId="urn:microsoft.com/office/officeart/2005/8/layout/hProcess11"/>
    <dgm:cxn modelId="{A9C3245F-FFE7-44D0-93AF-92639698C84A}" type="presParOf" srcId="{B9CBF89B-D367-4AC1-9B38-FE0375ED7ACF}" destId="{D361F227-60C0-47BA-92D0-8E4E456520CB}" srcOrd="1" destOrd="0" presId="urn:microsoft.com/office/officeart/2005/8/layout/hProcess11"/>
    <dgm:cxn modelId="{E028F6A6-50B3-44D3-B48D-074E0C8BEC92}" type="presParOf" srcId="{B9CBF89B-D367-4AC1-9B38-FE0375ED7ACF}" destId="{BC289307-7532-4936-A8B2-7FA5F78DFFE2}" srcOrd="2" destOrd="0" presId="urn:microsoft.com/office/officeart/2005/8/layout/hProcess11"/>
    <dgm:cxn modelId="{90A79A68-39CC-4A43-9096-BCA4FDAA8AE0}" type="presParOf" srcId="{5934A79B-FA68-4A6E-9B9D-BDD9B8D79166}" destId="{B79F936C-CE99-4721-9110-D09BF4F6384B}" srcOrd="7" destOrd="0" presId="urn:microsoft.com/office/officeart/2005/8/layout/hProcess11"/>
    <dgm:cxn modelId="{561892DB-BDEB-457F-848C-6C6A998BCB93}" type="presParOf" srcId="{5934A79B-FA68-4A6E-9B9D-BDD9B8D79166}" destId="{255B95EC-3D92-483A-9C15-4E6C5D785DE1}" srcOrd="8" destOrd="0" presId="urn:microsoft.com/office/officeart/2005/8/layout/hProcess11"/>
    <dgm:cxn modelId="{E42459CB-E039-4F3C-A403-9D588781A1EB}" type="presParOf" srcId="{255B95EC-3D92-483A-9C15-4E6C5D785DE1}" destId="{D1BA0CBC-73C0-4A56-8F6C-A58CE9555FB8}" srcOrd="0" destOrd="0" presId="urn:microsoft.com/office/officeart/2005/8/layout/hProcess11"/>
    <dgm:cxn modelId="{47B6EB16-757C-4109-B268-1542BFF52A31}" type="presParOf" srcId="{255B95EC-3D92-483A-9C15-4E6C5D785DE1}" destId="{A07A931B-8637-4BEB-BB7D-9703BE0D1DA9}" srcOrd="1" destOrd="0" presId="urn:microsoft.com/office/officeart/2005/8/layout/hProcess11"/>
    <dgm:cxn modelId="{ACD3A8B6-221B-402D-82D6-02E0772C56EC}" type="presParOf" srcId="{255B95EC-3D92-483A-9C15-4E6C5D785DE1}" destId="{6F27C93C-6E1B-470B-8B71-B54FCAA31255}" srcOrd="2" destOrd="0" presId="urn:microsoft.com/office/officeart/2005/8/layout/hProcess11"/>
    <dgm:cxn modelId="{B2C71F85-5BD2-4032-8B3C-14E70774675C}" type="presParOf" srcId="{5934A79B-FA68-4A6E-9B9D-BDD9B8D79166}" destId="{A78C96F7-4A66-4B6A-AF98-351A36B4172D}" srcOrd="9" destOrd="0" presId="urn:microsoft.com/office/officeart/2005/8/layout/hProcess11"/>
    <dgm:cxn modelId="{063CE8AF-7E79-4CFB-A667-67C5AB46A3E4}" type="presParOf" srcId="{5934A79B-FA68-4A6E-9B9D-BDD9B8D79166}" destId="{B8D9A076-27AD-4E64-97F3-569391DB7BCC}" srcOrd="10" destOrd="0" presId="urn:microsoft.com/office/officeart/2005/8/layout/hProcess11"/>
    <dgm:cxn modelId="{E2B86FD6-FDD5-43B4-86AB-5E5EA7857633}" type="presParOf" srcId="{B8D9A076-27AD-4E64-97F3-569391DB7BCC}" destId="{54DDCDA6-BB66-4069-B9D2-F10F05784775}" srcOrd="0" destOrd="0" presId="urn:microsoft.com/office/officeart/2005/8/layout/hProcess11"/>
    <dgm:cxn modelId="{3E1C0C64-8F22-444B-9F0B-A3D3F0F60A10}" type="presParOf" srcId="{B8D9A076-27AD-4E64-97F3-569391DB7BCC}" destId="{A27FC50D-ED17-4C8B-8A80-698FA49098FA}" srcOrd="1" destOrd="0" presId="urn:microsoft.com/office/officeart/2005/8/layout/hProcess11"/>
    <dgm:cxn modelId="{440D09FE-971A-49E4-AD51-0E9BC1215BB5}" type="presParOf" srcId="{B8D9A076-27AD-4E64-97F3-569391DB7BCC}" destId="{9A541FBB-F57D-422D-8D4A-418F9763458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24FD57-BD34-4CAF-952A-F50FBD4561D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09438B-0AD2-47D6-93C0-EEDA0B74B043}">
      <dgm:prSet phldrT="[Text]" custT="1"/>
      <dgm:spPr/>
      <dgm:t>
        <a:bodyPr/>
        <a:lstStyle/>
        <a:p>
          <a:r>
            <a:rPr lang="en-US" sz="1600" dirty="0"/>
            <a:t>McCulloch and Pitts</a:t>
          </a:r>
        </a:p>
      </dgm:t>
    </dgm:pt>
    <dgm:pt modelId="{D9B71DEC-0327-4A5E-9963-BCE964A0BDE7}" type="parTrans" cxnId="{69F4DC5A-9D5D-4C49-88DF-1E0A60765E2E}">
      <dgm:prSet/>
      <dgm:spPr/>
      <dgm:t>
        <a:bodyPr/>
        <a:lstStyle/>
        <a:p>
          <a:endParaRPr lang="en-US"/>
        </a:p>
      </dgm:t>
    </dgm:pt>
    <dgm:pt modelId="{26FB8BF9-668F-47F7-BA0B-D81098C109FF}" type="sibTrans" cxnId="{69F4DC5A-9D5D-4C49-88DF-1E0A60765E2E}">
      <dgm:prSet/>
      <dgm:spPr/>
      <dgm:t>
        <a:bodyPr/>
        <a:lstStyle/>
        <a:p>
          <a:endParaRPr lang="en-US"/>
        </a:p>
      </dgm:t>
    </dgm:pt>
    <dgm:pt modelId="{B988467A-BF72-40BD-899E-8928BE1AE42A}">
      <dgm:prSet phldrT="[Text]" custT="1"/>
      <dgm:spPr/>
      <dgm:t>
        <a:bodyPr/>
        <a:lstStyle/>
        <a:p>
          <a:r>
            <a:rPr lang="en-US" sz="1600" dirty="0"/>
            <a:t>First computation model for neural networks</a:t>
          </a:r>
        </a:p>
      </dgm:t>
    </dgm:pt>
    <dgm:pt modelId="{1A17E088-1435-4DAA-AAE9-1CE8BEA91ED0}" type="parTrans" cxnId="{A88B006B-41ED-45CD-9C50-75F43542FD0D}">
      <dgm:prSet/>
      <dgm:spPr/>
      <dgm:t>
        <a:bodyPr/>
        <a:lstStyle/>
        <a:p>
          <a:endParaRPr lang="en-US"/>
        </a:p>
      </dgm:t>
    </dgm:pt>
    <dgm:pt modelId="{0BFB300E-BF09-4CAF-B2D7-F8E645B58DFE}" type="sibTrans" cxnId="{A88B006B-41ED-45CD-9C50-75F43542FD0D}">
      <dgm:prSet/>
      <dgm:spPr/>
      <dgm:t>
        <a:bodyPr/>
        <a:lstStyle/>
        <a:p>
          <a:endParaRPr lang="en-US"/>
        </a:p>
      </dgm:t>
    </dgm:pt>
    <dgm:pt modelId="{BE762A34-569F-4B36-A507-86A72289C633}">
      <dgm:prSet phldrT="[Text]" custT="1"/>
      <dgm:spPr/>
      <dgm:t>
        <a:bodyPr/>
        <a:lstStyle/>
        <a:p>
          <a:r>
            <a:rPr lang="en-US" sz="2000" dirty="0"/>
            <a:t>1958</a:t>
          </a:r>
        </a:p>
      </dgm:t>
    </dgm:pt>
    <dgm:pt modelId="{D1F45EE6-8DB9-4C3B-B92B-541ED1EADC8A}" type="parTrans" cxnId="{FA07FE05-8C45-4E6F-8B6F-E8DBB3E8BCBE}">
      <dgm:prSet/>
      <dgm:spPr/>
      <dgm:t>
        <a:bodyPr/>
        <a:lstStyle/>
        <a:p>
          <a:endParaRPr lang="en-US"/>
        </a:p>
      </dgm:t>
    </dgm:pt>
    <dgm:pt modelId="{DF93B70B-6497-40C6-820C-A6E79E48ECB6}" type="sibTrans" cxnId="{FA07FE05-8C45-4E6F-8B6F-E8DBB3E8BCBE}">
      <dgm:prSet/>
      <dgm:spPr/>
      <dgm:t>
        <a:bodyPr/>
        <a:lstStyle/>
        <a:p>
          <a:endParaRPr lang="en-US"/>
        </a:p>
      </dgm:t>
    </dgm:pt>
    <dgm:pt modelId="{9DCF7E09-4236-49A9-A995-2F7A17E20093}">
      <dgm:prSet phldrT="[Text]" custT="1"/>
      <dgm:spPr/>
      <dgm:t>
        <a:bodyPr/>
        <a:lstStyle/>
        <a:p>
          <a:r>
            <a:rPr lang="en-US" sz="1600" dirty="0"/>
            <a:t>Rosenblatt</a:t>
          </a:r>
        </a:p>
      </dgm:t>
    </dgm:pt>
    <dgm:pt modelId="{AB7E9890-5792-4CAE-9EF5-C7A1B2D3286F}" type="parTrans" cxnId="{0A53C45F-AD28-49C7-AB6A-E23F83187050}">
      <dgm:prSet/>
      <dgm:spPr/>
      <dgm:t>
        <a:bodyPr/>
        <a:lstStyle/>
        <a:p>
          <a:endParaRPr lang="en-US"/>
        </a:p>
      </dgm:t>
    </dgm:pt>
    <dgm:pt modelId="{B69D575A-8C12-4557-A6F7-D5ED4D5440A6}" type="sibTrans" cxnId="{0A53C45F-AD28-49C7-AB6A-E23F83187050}">
      <dgm:prSet/>
      <dgm:spPr/>
      <dgm:t>
        <a:bodyPr/>
        <a:lstStyle/>
        <a:p>
          <a:endParaRPr lang="en-US"/>
        </a:p>
      </dgm:t>
    </dgm:pt>
    <dgm:pt modelId="{19C7490E-A01D-4497-9C52-BDB072CA70DF}">
      <dgm:prSet phldrT="[Text]" custT="1"/>
      <dgm:spPr/>
      <dgm:t>
        <a:bodyPr/>
        <a:lstStyle/>
        <a:p>
          <a:r>
            <a:rPr lang="en-US" sz="1600" dirty="0"/>
            <a:t>Developed “perceptron,” an algorithm for neural networks to learn from data</a:t>
          </a:r>
        </a:p>
      </dgm:t>
    </dgm:pt>
    <dgm:pt modelId="{7D0A1C8A-3E8C-4D03-B9C4-C25BB2580E98}" type="parTrans" cxnId="{D92A6057-6D1C-43D1-885E-54324D973FBD}">
      <dgm:prSet/>
      <dgm:spPr/>
      <dgm:t>
        <a:bodyPr/>
        <a:lstStyle/>
        <a:p>
          <a:endParaRPr lang="en-US"/>
        </a:p>
      </dgm:t>
    </dgm:pt>
    <dgm:pt modelId="{B0FFD9AA-8862-45D1-9BF8-8A1ADD7DCCF9}" type="sibTrans" cxnId="{D92A6057-6D1C-43D1-885E-54324D973FBD}">
      <dgm:prSet/>
      <dgm:spPr/>
      <dgm:t>
        <a:bodyPr/>
        <a:lstStyle/>
        <a:p>
          <a:endParaRPr lang="en-US"/>
        </a:p>
      </dgm:t>
    </dgm:pt>
    <dgm:pt modelId="{5F12DC2D-A29B-4147-BEDB-CD4D548D5C13}">
      <dgm:prSet phldrT="[Text]" custT="1"/>
      <dgm:spPr/>
      <dgm:t>
        <a:bodyPr/>
        <a:lstStyle/>
        <a:p>
          <a:r>
            <a:rPr lang="en-US" sz="2000" dirty="0"/>
            <a:t>1969</a:t>
          </a:r>
        </a:p>
      </dgm:t>
    </dgm:pt>
    <dgm:pt modelId="{AB96F22B-6E93-4689-A0A2-5BA471997247}" type="parTrans" cxnId="{DA9149DA-F165-4A22-99E8-AABC5A270BA0}">
      <dgm:prSet/>
      <dgm:spPr/>
      <dgm:t>
        <a:bodyPr/>
        <a:lstStyle/>
        <a:p>
          <a:endParaRPr lang="en-US"/>
        </a:p>
      </dgm:t>
    </dgm:pt>
    <dgm:pt modelId="{BA7FF58E-ED3F-441C-AD51-0AB164D92EC5}" type="sibTrans" cxnId="{DA9149DA-F165-4A22-99E8-AABC5A270BA0}">
      <dgm:prSet/>
      <dgm:spPr/>
      <dgm:t>
        <a:bodyPr/>
        <a:lstStyle/>
        <a:p>
          <a:endParaRPr lang="en-US"/>
        </a:p>
      </dgm:t>
    </dgm:pt>
    <dgm:pt modelId="{F57CA8F4-5EC9-46BC-AADE-22861669C7AB}">
      <dgm:prSet phldrT="[Text]" custT="1"/>
      <dgm:spPr/>
      <dgm:t>
        <a:bodyPr/>
        <a:lstStyle/>
        <a:p>
          <a:r>
            <a:rPr lang="en-US" sz="1600" i="0" dirty="0"/>
            <a:t>Interest cooled by book </a:t>
          </a:r>
          <a:r>
            <a:rPr lang="en-US" sz="1600" i="1" dirty="0"/>
            <a:t>Perceptrons</a:t>
          </a:r>
          <a:r>
            <a:rPr lang="en-US" sz="1600" i="0" dirty="0"/>
            <a:t> by Minsky and Papert, which showed difficulties with current neural network approaches</a:t>
          </a:r>
        </a:p>
      </dgm:t>
    </dgm:pt>
    <dgm:pt modelId="{517633DC-1A0E-4F57-AD9B-94371862165A}" type="parTrans" cxnId="{74261DF1-001B-48DE-B8E4-98198CEC0FAC}">
      <dgm:prSet/>
      <dgm:spPr/>
      <dgm:t>
        <a:bodyPr/>
        <a:lstStyle/>
        <a:p>
          <a:endParaRPr lang="en-US"/>
        </a:p>
      </dgm:t>
    </dgm:pt>
    <dgm:pt modelId="{33010B3E-D3B4-445E-B047-CAB1D670A0A2}" type="sibTrans" cxnId="{74261DF1-001B-48DE-B8E4-98198CEC0FAC}">
      <dgm:prSet/>
      <dgm:spPr/>
      <dgm:t>
        <a:bodyPr/>
        <a:lstStyle/>
        <a:p>
          <a:endParaRPr lang="en-US"/>
        </a:p>
      </dgm:t>
    </dgm:pt>
    <dgm:pt modelId="{B09F6529-C3F8-411B-AC9A-2D1FFBA1D234}">
      <dgm:prSet phldrT="[Text]" custT="1"/>
      <dgm:spPr/>
      <dgm:t>
        <a:bodyPr/>
        <a:lstStyle/>
        <a:p>
          <a:r>
            <a:rPr lang="en-US" sz="1600" dirty="0"/>
            <a:t>The XOR problem</a:t>
          </a:r>
        </a:p>
      </dgm:t>
    </dgm:pt>
    <dgm:pt modelId="{EE9098B3-36D3-48D1-AADD-A2411391D9E2}" type="parTrans" cxnId="{E6B22004-92AF-4DE9-BBB3-9C417C910E04}">
      <dgm:prSet/>
      <dgm:spPr/>
      <dgm:t>
        <a:bodyPr/>
        <a:lstStyle/>
        <a:p>
          <a:endParaRPr lang="en-US"/>
        </a:p>
      </dgm:t>
    </dgm:pt>
    <dgm:pt modelId="{AE0BE559-4DDF-42D9-AEEE-32024CD3CD4E}" type="sibTrans" cxnId="{E6B22004-92AF-4DE9-BBB3-9C417C910E04}">
      <dgm:prSet/>
      <dgm:spPr/>
      <dgm:t>
        <a:bodyPr/>
        <a:lstStyle/>
        <a:p>
          <a:endParaRPr lang="en-US"/>
        </a:p>
      </dgm:t>
    </dgm:pt>
    <dgm:pt modelId="{9D20B9FE-EF24-4DD3-967B-EAD0FAD9417C}">
      <dgm:prSet phldrT="[Text]" custT="1"/>
      <dgm:spPr/>
      <dgm:t>
        <a:bodyPr/>
        <a:lstStyle/>
        <a:p>
          <a:r>
            <a:rPr lang="en-US" sz="2000" dirty="0"/>
            <a:t>1943</a:t>
          </a:r>
        </a:p>
      </dgm:t>
    </dgm:pt>
    <dgm:pt modelId="{BC2B4C2F-A24E-42F6-A141-2C4B2C0B252D}" type="parTrans" cxnId="{4DB6497D-2353-4EF9-AD70-C63F4A6BB1A4}">
      <dgm:prSet/>
      <dgm:spPr/>
      <dgm:t>
        <a:bodyPr/>
        <a:lstStyle/>
        <a:p>
          <a:endParaRPr lang="en-US"/>
        </a:p>
      </dgm:t>
    </dgm:pt>
    <dgm:pt modelId="{903E179B-1160-4373-9C90-8CAAE874FBE3}" type="sibTrans" cxnId="{4DB6497D-2353-4EF9-AD70-C63F4A6BB1A4}">
      <dgm:prSet/>
      <dgm:spPr/>
      <dgm:t>
        <a:bodyPr/>
        <a:lstStyle/>
        <a:p>
          <a:endParaRPr lang="en-US"/>
        </a:p>
      </dgm:t>
    </dgm:pt>
    <dgm:pt modelId="{D4B4F8BF-4050-4140-984E-A4A8BDF712DE}" type="pres">
      <dgm:prSet presAssocID="{8624FD57-BD34-4CAF-952A-F50FBD4561DF}" presName="Name0" presStyleCnt="0">
        <dgm:presLayoutVars>
          <dgm:dir/>
          <dgm:resizeHandles val="exact"/>
        </dgm:presLayoutVars>
      </dgm:prSet>
      <dgm:spPr/>
    </dgm:pt>
    <dgm:pt modelId="{6C442D4A-C762-471A-B526-33EB94CF74A0}" type="pres">
      <dgm:prSet presAssocID="{8624FD57-BD34-4CAF-952A-F50FBD4561DF}" presName="arrow" presStyleLbl="bgShp" presStyleIdx="0" presStyleCnt="1"/>
      <dgm:spPr/>
    </dgm:pt>
    <dgm:pt modelId="{0D0C4FBB-670B-4F32-91D8-A37A1E20F2D9}" type="pres">
      <dgm:prSet presAssocID="{8624FD57-BD34-4CAF-952A-F50FBD4561DF}" presName="points" presStyleCnt="0"/>
      <dgm:spPr/>
    </dgm:pt>
    <dgm:pt modelId="{3AAA5B3E-12E9-4068-A8C7-235CBB8F4B65}" type="pres">
      <dgm:prSet presAssocID="{9D20B9FE-EF24-4DD3-967B-EAD0FAD9417C}" presName="compositeA" presStyleCnt="0"/>
      <dgm:spPr/>
    </dgm:pt>
    <dgm:pt modelId="{16DA6CA9-929A-4872-BC33-1A9AD2A6F2AC}" type="pres">
      <dgm:prSet presAssocID="{9D20B9FE-EF24-4DD3-967B-EAD0FAD9417C}" presName="textA" presStyleLbl="revTx" presStyleIdx="0" presStyleCnt="3">
        <dgm:presLayoutVars>
          <dgm:bulletEnabled val="1"/>
        </dgm:presLayoutVars>
      </dgm:prSet>
      <dgm:spPr/>
    </dgm:pt>
    <dgm:pt modelId="{3322490B-511F-4027-83D4-3E4B4B5D2ECC}" type="pres">
      <dgm:prSet presAssocID="{9D20B9FE-EF24-4DD3-967B-EAD0FAD9417C}" presName="circleA" presStyleLbl="node1" presStyleIdx="0" presStyleCnt="3"/>
      <dgm:spPr/>
    </dgm:pt>
    <dgm:pt modelId="{F1DEFB8C-D25D-47C0-BDB3-BFA5A4A3BA89}" type="pres">
      <dgm:prSet presAssocID="{9D20B9FE-EF24-4DD3-967B-EAD0FAD9417C}" presName="spaceA" presStyleCnt="0"/>
      <dgm:spPr/>
    </dgm:pt>
    <dgm:pt modelId="{D93BFE4C-4F3E-4644-9D75-C3D1BDB64E4E}" type="pres">
      <dgm:prSet presAssocID="{903E179B-1160-4373-9C90-8CAAE874FBE3}" presName="space" presStyleCnt="0"/>
      <dgm:spPr/>
    </dgm:pt>
    <dgm:pt modelId="{B2F0E0D4-5B5F-4563-9B9D-D9A67D5F6572}" type="pres">
      <dgm:prSet presAssocID="{BE762A34-569F-4B36-A507-86A72289C633}" presName="compositeB" presStyleCnt="0"/>
      <dgm:spPr/>
    </dgm:pt>
    <dgm:pt modelId="{04D34E2C-5F09-4ADE-88A4-86399C7EB96A}" type="pres">
      <dgm:prSet presAssocID="{BE762A34-569F-4B36-A507-86A72289C633}" presName="textB" presStyleLbl="revTx" presStyleIdx="1" presStyleCnt="3">
        <dgm:presLayoutVars>
          <dgm:bulletEnabled val="1"/>
        </dgm:presLayoutVars>
      </dgm:prSet>
      <dgm:spPr/>
    </dgm:pt>
    <dgm:pt modelId="{96C21204-F545-4232-800D-CDDE7F9D06CF}" type="pres">
      <dgm:prSet presAssocID="{BE762A34-569F-4B36-A507-86A72289C633}" presName="circleB" presStyleLbl="node1" presStyleIdx="1" presStyleCnt="3"/>
      <dgm:spPr/>
    </dgm:pt>
    <dgm:pt modelId="{362350FA-AC8B-447B-A632-5B0A22DED44F}" type="pres">
      <dgm:prSet presAssocID="{BE762A34-569F-4B36-A507-86A72289C633}" presName="spaceB" presStyleCnt="0"/>
      <dgm:spPr/>
    </dgm:pt>
    <dgm:pt modelId="{7D269CEF-9272-4A1F-8668-8BDFFC0D0F3C}" type="pres">
      <dgm:prSet presAssocID="{DF93B70B-6497-40C6-820C-A6E79E48ECB6}" presName="space" presStyleCnt="0"/>
      <dgm:spPr/>
    </dgm:pt>
    <dgm:pt modelId="{C022D1B6-1D30-4D00-AAA6-BDEEBEDE51A7}" type="pres">
      <dgm:prSet presAssocID="{5F12DC2D-A29B-4147-BEDB-CD4D548D5C13}" presName="compositeA" presStyleCnt="0"/>
      <dgm:spPr/>
    </dgm:pt>
    <dgm:pt modelId="{4AF7A609-75DD-4C15-B0AA-FE4B1D095BA8}" type="pres">
      <dgm:prSet presAssocID="{5F12DC2D-A29B-4147-BEDB-CD4D548D5C13}" presName="textA" presStyleLbl="revTx" presStyleIdx="2" presStyleCnt="3">
        <dgm:presLayoutVars>
          <dgm:bulletEnabled val="1"/>
        </dgm:presLayoutVars>
      </dgm:prSet>
      <dgm:spPr/>
    </dgm:pt>
    <dgm:pt modelId="{B535B18E-FC8B-40BE-8DA8-8F9077117E35}" type="pres">
      <dgm:prSet presAssocID="{5F12DC2D-A29B-4147-BEDB-CD4D548D5C13}" presName="circleA" presStyleLbl="node1" presStyleIdx="2" presStyleCnt="3"/>
      <dgm:spPr/>
    </dgm:pt>
    <dgm:pt modelId="{95C41247-894C-4A7F-89E8-2F26EFA37B40}" type="pres">
      <dgm:prSet presAssocID="{5F12DC2D-A29B-4147-BEDB-CD4D548D5C13}" presName="spaceA" presStyleCnt="0"/>
      <dgm:spPr/>
    </dgm:pt>
  </dgm:ptLst>
  <dgm:cxnLst>
    <dgm:cxn modelId="{E6B22004-92AF-4DE9-BBB3-9C417C910E04}" srcId="{5F12DC2D-A29B-4147-BEDB-CD4D548D5C13}" destId="{B09F6529-C3F8-411B-AC9A-2D1FFBA1D234}" srcOrd="1" destOrd="0" parTransId="{EE9098B3-36D3-48D1-AADD-A2411391D9E2}" sibTransId="{AE0BE559-4DDF-42D9-AEEE-32024CD3CD4E}"/>
    <dgm:cxn modelId="{22752D04-7A12-4AEB-ACA8-5C636D953A1A}" type="presOf" srcId="{B988467A-BF72-40BD-899E-8928BE1AE42A}" destId="{16DA6CA9-929A-4872-BC33-1A9AD2A6F2AC}" srcOrd="0" destOrd="2" presId="urn:microsoft.com/office/officeart/2005/8/layout/hProcess11"/>
    <dgm:cxn modelId="{FA07FE05-8C45-4E6F-8B6F-E8DBB3E8BCBE}" srcId="{8624FD57-BD34-4CAF-952A-F50FBD4561DF}" destId="{BE762A34-569F-4B36-A507-86A72289C633}" srcOrd="1" destOrd="0" parTransId="{D1F45EE6-8DB9-4C3B-B92B-541ED1EADC8A}" sibTransId="{DF93B70B-6497-40C6-820C-A6E79E48ECB6}"/>
    <dgm:cxn modelId="{0A53C45F-AD28-49C7-AB6A-E23F83187050}" srcId="{BE762A34-569F-4B36-A507-86A72289C633}" destId="{9DCF7E09-4236-49A9-A995-2F7A17E20093}" srcOrd="0" destOrd="0" parTransId="{AB7E9890-5792-4CAE-9EF5-C7A1B2D3286F}" sibTransId="{B69D575A-8C12-4557-A6F7-D5ED4D5440A6}"/>
    <dgm:cxn modelId="{0EECC941-2EB6-4423-A55C-46C329B62CC9}" type="presOf" srcId="{0509438B-0AD2-47D6-93C0-EEDA0B74B043}" destId="{16DA6CA9-929A-4872-BC33-1A9AD2A6F2AC}" srcOrd="0" destOrd="1" presId="urn:microsoft.com/office/officeart/2005/8/layout/hProcess11"/>
    <dgm:cxn modelId="{A88B006B-41ED-45CD-9C50-75F43542FD0D}" srcId="{9D20B9FE-EF24-4DD3-967B-EAD0FAD9417C}" destId="{B988467A-BF72-40BD-899E-8928BE1AE42A}" srcOrd="1" destOrd="0" parTransId="{1A17E088-1435-4DAA-AAE9-1CE8BEA91ED0}" sibTransId="{0BFB300E-BF09-4CAF-B2D7-F8E645B58DFE}"/>
    <dgm:cxn modelId="{7C527772-35E0-463E-8BFB-56989B2E9910}" type="presOf" srcId="{8624FD57-BD34-4CAF-952A-F50FBD4561DF}" destId="{D4B4F8BF-4050-4140-984E-A4A8BDF712DE}" srcOrd="0" destOrd="0" presId="urn:microsoft.com/office/officeart/2005/8/layout/hProcess11"/>
    <dgm:cxn modelId="{D92A6057-6D1C-43D1-885E-54324D973FBD}" srcId="{BE762A34-569F-4B36-A507-86A72289C633}" destId="{19C7490E-A01D-4497-9C52-BDB072CA70DF}" srcOrd="1" destOrd="0" parTransId="{7D0A1C8A-3E8C-4D03-B9C4-C25BB2580E98}" sibTransId="{B0FFD9AA-8862-45D1-9BF8-8A1ADD7DCCF9}"/>
    <dgm:cxn modelId="{69F4DC5A-9D5D-4C49-88DF-1E0A60765E2E}" srcId="{9D20B9FE-EF24-4DD3-967B-EAD0FAD9417C}" destId="{0509438B-0AD2-47D6-93C0-EEDA0B74B043}" srcOrd="0" destOrd="0" parTransId="{D9B71DEC-0327-4A5E-9963-BCE964A0BDE7}" sibTransId="{26FB8BF9-668F-47F7-BA0B-D81098C109FF}"/>
    <dgm:cxn modelId="{4DB6497D-2353-4EF9-AD70-C63F4A6BB1A4}" srcId="{8624FD57-BD34-4CAF-952A-F50FBD4561DF}" destId="{9D20B9FE-EF24-4DD3-967B-EAD0FAD9417C}" srcOrd="0" destOrd="0" parTransId="{BC2B4C2F-A24E-42F6-A141-2C4B2C0B252D}" sibTransId="{903E179B-1160-4373-9C90-8CAAE874FBE3}"/>
    <dgm:cxn modelId="{725F8785-0A5F-40F0-972A-EF52D0AD80CE}" type="presOf" srcId="{F57CA8F4-5EC9-46BC-AADE-22861669C7AB}" destId="{4AF7A609-75DD-4C15-B0AA-FE4B1D095BA8}" srcOrd="0" destOrd="1" presId="urn:microsoft.com/office/officeart/2005/8/layout/hProcess11"/>
    <dgm:cxn modelId="{D3519594-7BC1-4E8D-B3C5-CA9B0F45DD8C}" type="presOf" srcId="{B09F6529-C3F8-411B-AC9A-2D1FFBA1D234}" destId="{4AF7A609-75DD-4C15-B0AA-FE4B1D095BA8}" srcOrd="0" destOrd="2" presId="urn:microsoft.com/office/officeart/2005/8/layout/hProcess11"/>
    <dgm:cxn modelId="{726A10D7-6558-4754-8102-4B0B965EC4F5}" type="presOf" srcId="{9D20B9FE-EF24-4DD3-967B-EAD0FAD9417C}" destId="{16DA6CA9-929A-4872-BC33-1A9AD2A6F2AC}" srcOrd="0" destOrd="0" presId="urn:microsoft.com/office/officeart/2005/8/layout/hProcess11"/>
    <dgm:cxn modelId="{DA9149DA-F165-4A22-99E8-AABC5A270BA0}" srcId="{8624FD57-BD34-4CAF-952A-F50FBD4561DF}" destId="{5F12DC2D-A29B-4147-BEDB-CD4D548D5C13}" srcOrd="2" destOrd="0" parTransId="{AB96F22B-6E93-4689-A0A2-5BA471997247}" sibTransId="{BA7FF58E-ED3F-441C-AD51-0AB164D92EC5}"/>
    <dgm:cxn modelId="{E9434BE0-667E-4676-A284-CA1297C1D82C}" type="presOf" srcId="{9DCF7E09-4236-49A9-A995-2F7A17E20093}" destId="{04D34E2C-5F09-4ADE-88A4-86399C7EB96A}" srcOrd="0" destOrd="1" presId="urn:microsoft.com/office/officeart/2005/8/layout/hProcess11"/>
    <dgm:cxn modelId="{03137EE6-4315-4333-86FF-6EA665363885}" type="presOf" srcId="{19C7490E-A01D-4497-9C52-BDB072CA70DF}" destId="{04D34E2C-5F09-4ADE-88A4-86399C7EB96A}" srcOrd="0" destOrd="2" presId="urn:microsoft.com/office/officeart/2005/8/layout/hProcess11"/>
    <dgm:cxn modelId="{74261DF1-001B-48DE-B8E4-98198CEC0FAC}" srcId="{5F12DC2D-A29B-4147-BEDB-CD4D548D5C13}" destId="{F57CA8F4-5EC9-46BC-AADE-22861669C7AB}" srcOrd="0" destOrd="0" parTransId="{517633DC-1A0E-4F57-AD9B-94371862165A}" sibTransId="{33010B3E-D3B4-445E-B047-CAB1D670A0A2}"/>
    <dgm:cxn modelId="{049877FC-0957-4C73-A420-ED5E1348DE64}" type="presOf" srcId="{5F12DC2D-A29B-4147-BEDB-CD4D548D5C13}" destId="{4AF7A609-75DD-4C15-B0AA-FE4B1D095BA8}" srcOrd="0" destOrd="0" presId="urn:microsoft.com/office/officeart/2005/8/layout/hProcess11"/>
    <dgm:cxn modelId="{3F7748FF-7EFE-4EC9-B2D6-D501E1FCD3F4}" type="presOf" srcId="{BE762A34-569F-4B36-A507-86A72289C633}" destId="{04D34E2C-5F09-4ADE-88A4-86399C7EB96A}" srcOrd="0" destOrd="0" presId="urn:microsoft.com/office/officeart/2005/8/layout/hProcess11"/>
    <dgm:cxn modelId="{1ED2A090-2FC8-480B-89E7-AB61D91C9F9F}" type="presParOf" srcId="{D4B4F8BF-4050-4140-984E-A4A8BDF712DE}" destId="{6C442D4A-C762-471A-B526-33EB94CF74A0}" srcOrd="0" destOrd="0" presId="urn:microsoft.com/office/officeart/2005/8/layout/hProcess11"/>
    <dgm:cxn modelId="{BBFD050D-C39C-44E1-964B-051EA37B14B9}" type="presParOf" srcId="{D4B4F8BF-4050-4140-984E-A4A8BDF712DE}" destId="{0D0C4FBB-670B-4F32-91D8-A37A1E20F2D9}" srcOrd="1" destOrd="0" presId="urn:microsoft.com/office/officeart/2005/8/layout/hProcess11"/>
    <dgm:cxn modelId="{A7D71665-8E97-4EAF-BF57-A423CAD74E57}" type="presParOf" srcId="{0D0C4FBB-670B-4F32-91D8-A37A1E20F2D9}" destId="{3AAA5B3E-12E9-4068-A8C7-235CBB8F4B65}" srcOrd="0" destOrd="0" presId="urn:microsoft.com/office/officeart/2005/8/layout/hProcess11"/>
    <dgm:cxn modelId="{87189250-F806-46D7-9D54-858B6AC57164}" type="presParOf" srcId="{3AAA5B3E-12E9-4068-A8C7-235CBB8F4B65}" destId="{16DA6CA9-929A-4872-BC33-1A9AD2A6F2AC}" srcOrd="0" destOrd="0" presId="urn:microsoft.com/office/officeart/2005/8/layout/hProcess11"/>
    <dgm:cxn modelId="{F9F667C1-89F6-439F-96AC-18742EAAEA04}" type="presParOf" srcId="{3AAA5B3E-12E9-4068-A8C7-235CBB8F4B65}" destId="{3322490B-511F-4027-83D4-3E4B4B5D2ECC}" srcOrd="1" destOrd="0" presId="urn:microsoft.com/office/officeart/2005/8/layout/hProcess11"/>
    <dgm:cxn modelId="{CD6D96F3-4232-40F4-A2A3-E7DD61DE9713}" type="presParOf" srcId="{3AAA5B3E-12E9-4068-A8C7-235CBB8F4B65}" destId="{F1DEFB8C-D25D-47C0-BDB3-BFA5A4A3BA89}" srcOrd="2" destOrd="0" presId="urn:microsoft.com/office/officeart/2005/8/layout/hProcess11"/>
    <dgm:cxn modelId="{8358926C-8F67-46F7-99DA-3AFA2722389E}" type="presParOf" srcId="{0D0C4FBB-670B-4F32-91D8-A37A1E20F2D9}" destId="{D93BFE4C-4F3E-4644-9D75-C3D1BDB64E4E}" srcOrd="1" destOrd="0" presId="urn:microsoft.com/office/officeart/2005/8/layout/hProcess11"/>
    <dgm:cxn modelId="{D5CEA01F-4E00-4DC1-9A45-91F9EEDC34A2}" type="presParOf" srcId="{0D0C4FBB-670B-4F32-91D8-A37A1E20F2D9}" destId="{B2F0E0D4-5B5F-4563-9B9D-D9A67D5F6572}" srcOrd="2" destOrd="0" presId="urn:microsoft.com/office/officeart/2005/8/layout/hProcess11"/>
    <dgm:cxn modelId="{7A83FF2D-C593-4CC2-9296-88EF3F858F92}" type="presParOf" srcId="{B2F0E0D4-5B5F-4563-9B9D-D9A67D5F6572}" destId="{04D34E2C-5F09-4ADE-88A4-86399C7EB96A}" srcOrd="0" destOrd="0" presId="urn:microsoft.com/office/officeart/2005/8/layout/hProcess11"/>
    <dgm:cxn modelId="{CBC042BA-AA08-4E06-9381-0A6E76A8CF95}" type="presParOf" srcId="{B2F0E0D4-5B5F-4563-9B9D-D9A67D5F6572}" destId="{96C21204-F545-4232-800D-CDDE7F9D06CF}" srcOrd="1" destOrd="0" presId="urn:microsoft.com/office/officeart/2005/8/layout/hProcess11"/>
    <dgm:cxn modelId="{60C91B2F-B4AD-4DBB-A4C5-98E0211B6A86}" type="presParOf" srcId="{B2F0E0D4-5B5F-4563-9B9D-D9A67D5F6572}" destId="{362350FA-AC8B-447B-A632-5B0A22DED44F}" srcOrd="2" destOrd="0" presId="urn:microsoft.com/office/officeart/2005/8/layout/hProcess11"/>
    <dgm:cxn modelId="{7BBED91E-6FF9-4748-8B54-0BE1704692B3}" type="presParOf" srcId="{0D0C4FBB-670B-4F32-91D8-A37A1E20F2D9}" destId="{7D269CEF-9272-4A1F-8668-8BDFFC0D0F3C}" srcOrd="3" destOrd="0" presId="urn:microsoft.com/office/officeart/2005/8/layout/hProcess11"/>
    <dgm:cxn modelId="{71407828-6FE4-4941-8F68-FCDD6A5EB506}" type="presParOf" srcId="{0D0C4FBB-670B-4F32-91D8-A37A1E20F2D9}" destId="{C022D1B6-1D30-4D00-AAA6-BDEEBEDE51A7}" srcOrd="4" destOrd="0" presId="urn:microsoft.com/office/officeart/2005/8/layout/hProcess11"/>
    <dgm:cxn modelId="{469F15D6-CA97-42B7-A5C9-67D37FA66EAB}" type="presParOf" srcId="{C022D1B6-1D30-4D00-AAA6-BDEEBEDE51A7}" destId="{4AF7A609-75DD-4C15-B0AA-FE4B1D095BA8}" srcOrd="0" destOrd="0" presId="urn:microsoft.com/office/officeart/2005/8/layout/hProcess11"/>
    <dgm:cxn modelId="{63CB759F-78F4-4908-87C2-A00F3151444F}" type="presParOf" srcId="{C022D1B6-1D30-4D00-AAA6-BDEEBEDE51A7}" destId="{B535B18E-FC8B-40BE-8DA8-8F9077117E35}" srcOrd="1" destOrd="0" presId="urn:microsoft.com/office/officeart/2005/8/layout/hProcess11"/>
    <dgm:cxn modelId="{E1F393BB-23E9-4955-A75F-F6F4E22D8206}" type="presParOf" srcId="{C022D1B6-1D30-4D00-AAA6-BDEEBEDE51A7}" destId="{95C41247-894C-4A7F-89E8-2F26EFA37B4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A6E4A-D3C0-476A-BD71-B5A6A5B5FFE2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E64465A-5E54-4038-B427-E46D22D5F3BA}">
      <dgm:prSet phldrT="[Text]"/>
      <dgm:spPr/>
      <dgm:t>
        <a:bodyPr/>
        <a:lstStyle/>
        <a:p>
          <a:r>
            <a:rPr lang="en-US" dirty="0"/>
            <a:t>Feedforward</a:t>
          </a:r>
        </a:p>
      </dgm:t>
    </dgm:pt>
    <dgm:pt modelId="{ABA1EAF2-E465-4375-9BF6-68F7B3937DF0}" type="parTrans" cxnId="{FDC27CFE-3C3B-4FF2-9BD8-D7BF7CB10951}">
      <dgm:prSet/>
      <dgm:spPr/>
      <dgm:t>
        <a:bodyPr/>
        <a:lstStyle/>
        <a:p>
          <a:endParaRPr lang="en-US"/>
        </a:p>
      </dgm:t>
    </dgm:pt>
    <dgm:pt modelId="{1F01E538-14D9-4AB1-8370-3F21FC789FFF}" type="sibTrans" cxnId="{FDC27CFE-3C3B-4FF2-9BD8-D7BF7CB10951}">
      <dgm:prSet/>
      <dgm:spPr/>
      <dgm:t>
        <a:bodyPr/>
        <a:lstStyle/>
        <a:p>
          <a:endParaRPr lang="en-US"/>
        </a:p>
      </dgm:t>
    </dgm:pt>
    <dgm:pt modelId="{308145BC-5030-40C1-A3CB-FCC5D86F9A58}">
      <dgm:prSet phldrT="[Text]"/>
      <dgm:spPr/>
      <dgm:t>
        <a:bodyPr/>
        <a:lstStyle/>
        <a:p>
          <a:r>
            <a:rPr lang="en-US" dirty="0"/>
            <a:t>Feed the data through the network</a:t>
          </a:r>
        </a:p>
      </dgm:t>
    </dgm:pt>
    <dgm:pt modelId="{B31F1A40-7EAD-4EE5-B33E-375073A5928C}" type="parTrans" cxnId="{71FA9EB6-13DF-4BBA-AEB7-09A533DFF374}">
      <dgm:prSet/>
      <dgm:spPr/>
      <dgm:t>
        <a:bodyPr/>
        <a:lstStyle/>
        <a:p>
          <a:endParaRPr lang="en-US"/>
        </a:p>
      </dgm:t>
    </dgm:pt>
    <dgm:pt modelId="{5F18E7BB-2BD1-4255-A543-A7EF6B12F887}" type="sibTrans" cxnId="{71FA9EB6-13DF-4BBA-AEB7-09A533DFF374}">
      <dgm:prSet/>
      <dgm:spPr/>
      <dgm:t>
        <a:bodyPr/>
        <a:lstStyle/>
        <a:p>
          <a:endParaRPr lang="en-US"/>
        </a:p>
      </dgm:t>
    </dgm:pt>
    <dgm:pt modelId="{8B90D2A3-8651-4ED1-AB9F-609D962184D5}">
      <dgm:prSet phldrT="[Text]"/>
      <dgm:spPr/>
      <dgm:t>
        <a:bodyPr/>
        <a:lstStyle/>
        <a:p>
          <a:r>
            <a:rPr lang="en-US" dirty="0"/>
            <a:t>Gradient</a:t>
          </a:r>
        </a:p>
      </dgm:t>
    </dgm:pt>
    <dgm:pt modelId="{8A8D7E0D-B010-40C9-A60E-695512BBB932}" type="parTrans" cxnId="{74D41848-3066-4D3A-AD6E-43D25248F1D6}">
      <dgm:prSet/>
      <dgm:spPr/>
      <dgm:t>
        <a:bodyPr/>
        <a:lstStyle/>
        <a:p>
          <a:endParaRPr lang="en-US"/>
        </a:p>
      </dgm:t>
    </dgm:pt>
    <dgm:pt modelId="{F3DBC2A5-2C63-4689-8627-266299A50C49}" type="sibTrans" cxnId="{74D41848-3066-4D3A-AD6E-43D25248F1D6}">
      <dgm:prSet/>
      <dgm:spPr/>
      <dgm:t>
        <a:bodyPr/>
        <a:lstStyle/>
        <a:p>
          <a:endParaRPr lang="en-US"/>
        </a:p>
      </dgm:t>
    </dgm:pt>
    <dgm:pt modelId="{AAF48A5C-A4A3-4B79-B5EB-B338896D6227}">
      <dgm:prSet phldrT="[Text]"/>
      <dgm:spPr/>
      <dgm:t>
        <a:bodyPr/>
        <a:lstStyle/>
        <a:p>
          <a:r>
            <a:rPr lang="en-US" dirty="0"/>
            <a:t>Compute the gradient of the cost function with respect to the last hidden layer</a:t>
          </a:r>
        </a:p>
      </dgm:t>
    </dgm:pt>
    <dgm:pt modelId="{A87D30C9-1C56-4BD0-AC5A-B10FB65EBFAB}" type="parTrans" cxnId="{B7AE268D-4254-42E2-92B3-480B91740693}">
      <dgm:prSet/>
      <dgm:spPr/>
      <dgm:t>
        <a:bodyPr/>
        <a:lstStyle/>
        <a:p>
          <a:endParaRPr lang="en-US"/>
        </a:p>
      </dgm:t>
    </dgm:pt>
    <dgm:pt modelId="{871D551B-7F8D-4666-978F-8F2192A4737F}" type="sibTrans" cxnId="{B7AE268D-4254-42E2-92B3-480B91740693}">
      <dgm:prSet/>
      <dgm:spPr/>
      <dgm:t>
        <a:bodyPr/>
        <a:lstStyle/>
        <a:p>
          <a:endParaRPr lang="en-US"/>
        </a:p>
      </dgm:t>
    </dgm:pt>
    <dgm:pt modelId="{3184129B-A57C-4142-B308-1F79999717DF}">
      <dgm:prSet phldrT="[Text]"/>
      <dgm:spPr/>
      <dgm:t>
        <a:bodyPr/>
        <a:lstStyle/>
        <a:p>
          <a:r>
            <a:rPr lang="en-US" dirty="0"/>
            <a:t>Backward propagation</a:t>
          </a:r>
        </a:p>
      </dgm:t>
    </dgm:pt>
    <dgm:pt modelId="{41F196E0-1A84-4953-81AC-3A285DC71FBE}" type="parTrans" cxnId="{790CEA83-DBF9-4CEE-99C9-57DDB8EAE9CD}">
      <dgm:prSet/>
      <dgm:spPr/>
      <dgm:t>
        <a:bodyPr/>
        <a:lstStyle/>
        <a:p>
          <a:endParaRPr lang="en-US"/>
        </a:p>
      </dgm:t>
    </dgm:pt>
    <dgm:pt modelId="{641DA640-A07F-4D4F-8AB3-BABAAFF4EBD3}" type="sibTrans" cxnId="{790CEA83-DBF9-4CEE-99C9-57DDB8EAE9CD}">
      <dgm:prSet/>
      <dgm:spPr/>
      <dgm:t>
        <a:bodyPr/>
        <a:lstStyle/>
        <a:p>
          <a:endParaRPr lang="en-US"/>
        </a:p>
      </dgm:t>
    </dgm:pt>
    <dgm:pt modelId="{F4F61A2B-3CEA-49EF-927C-29C8D0BB6B60}">
      <dgm:prSet phldrT="[Text]"/>
      <dgm:spPr/>
      <dgm:t>
        <a:bodyPr/>
        <a:lstStyle/>
        <a:p>
          <a:r>
            <a:rPr lang="en-US" dirty="0"/>
            <a:t>Work backwards through the network</a:t>
          </a:r>
        </a:p>
      </dgm:t>
    </dgm:pt>
    <dgm:pt modelId="{6B206489-BDF4-45CE-A5F2-D7DF65F7E36B}" type="parTrans" cxnId="{BA86974C-CA9C-4C8D-84C5-079CD8EC5F4A}">
      <dgm:prSet/>
      <dgm:spPr/>
      <dgm:t>
        <a:bodyPr/>
        <a:lstStyle/>
        <a:p>
          <a:endParaRPr lang="en-US"/>
        </a:p>
      </dgm:t>
    </dgm:pt>
    <dgm:pt modelId="{CBFD84E3-3489-4BB6-9783-79A57EBA8E6B}" type="sibTrans" cxnId="{BA86974C-CA9C-4C8D-84C5-079CD8EC5F4A}">
      <dgm:prSet/>
      <dgm:spPr/>
      <dgm:t>
        <a:bodyPr/>
        <a:lstStyle/>
        <a:p>
          <a:endParaRPr lang="en-US"/>
        </a:p>
      </dgm:t>
    </dgm:pt>
    <dgm:pt modelId="{1A7F417A-8505-4720-BB90-8A08A5581739}">
      <dgm:prSet phldrT="[Text]"/>
      <dgm:spPr/>
      <dgm:t>
        <a:bodyPr/>
        <a:lstStyle/>
        <a:p>
          <a:r>
            <a:rPr lang="en-US" dirty="0"/>
            <a:t>Compute the gradient of the cost function as they depend on the weights in the lower layers</a:t>
          </a:r>
        </a:p>
      </dgm:t>
    </dgm:pt>
    <dgm:pt modelId="{D929C0BB-B9D3-434C-B1BF-30F3A1373C26}" type="parTrans" cxnId="{22538DEA-B4C2-43BB-AFA2-2D28CCC6BCBB}">
      <dgm:prSet/>
      <dgm:spPr/>
      <dgm:t>
        <a:bodyPr/>
        <a:lstStyle/>
        <a:p>
          <a:endParaRPr lang="en-US"/>
        </a:p>
      </dgm:t>
    </dgm:pt>
    <dgm:pt modelId="{CA62E462-D73A-4064-B519-2E3700DFB9CC}" type="sibTrans" cxnId="{22538DEA-B4C2-43BB-AFA2-2D28CCC6BCBB}">
      <dgm:prSet/>
      <dgm:spPr/>
      <dgm:t>
        <a:bodyPr/>
        <a:lstStyle/>
        <a:p>
          <a:endParaRPr lang="en-US"/>
        </a:p>
      </dgm:t>
    </dgm:pt>
    <dgm:pt modelId="{106626B1-3223-4B96-A205-3B6F27F1859B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EF197A10-92EB-4C86-BACA-8F54F19B06D7}" type="parTrans" cxnId="{12F03AC1-8843-49BE-B4F0-08C75AB6682A}">
      <dgm:prSet/>
      <dgm:spPr/>
      <dgm:t>
        <a:bodyPr/>
        <a:lstStyle/>
        <a:p>
          <a:endParaRPr lang="en-US"/>
        </a:p>
      </dgm:t>
    </dgm:pt>
    <dgm:pt modelId="{A2B8B0D0-CACB-4890-B42E-A5922C7532B3}" type="sibTrans" cxnId="{12F03AC1-8843-49BE-B4F0-08C75AB6682A}">
      <dgm:prSet/>
      <dgm:spPr/>
      <dgm:t>
        <a:bodyPr/>
        <a:lstStyle/>
        <a:p>
          <a:endParaRPr lang="en-US"/>
        </a:p>
      </dgm:t>
    </dgm:pt>
    <dgm:pt modelId="{84AAA96F-585A-4F7D-B888-0FE6491C1462}">
      <dgm:prSet phldrT="[Text]"/>
      <dgm:spPr/>
      <dgm:t>
        <a:bodyPr/>
        <a:lstStyle/>
        <a:p>
          <a:r>
            <a:rPr lang="en-US" dirty="0"/>
            <a:t>Compute the output of each node based on the current weights</a:t>
          </a:r>
        </a:p>
      </dgm:t>
    </dgm:pt>
    <dgm:pt modelId="{CF26F980-901E-4696-8963-E3E1D63C57C5}" type="parTrans" cxnId="{2114E750-F2ED-42E0-A034-474083652F22}">
      <dgm:prSet/>
      <dgm:spPr/>
      <dgm:t>
        <a:bodyPr/>
        <a:lstStyle/>
        <a:p>
          <a:endParaRPr lang="en-US"/>
        </a:p>
      </dgm:t>
    </dgm:pt>
    <dgm:pt modelId="{DBFACE26-9051-466B-85C9-F5E0AE830139}" type="sibTrans" cxnId="{2114E750-F2ED-42E0-A034-474083652F22}">
      <dgm:prSet/>
      <dgm:spPr/>
      <dgm:t>
        <a:bodyPr/>
        <a:lstStyle/>
        <a:p>
          <a:endParaRPr lang="en-US"/>
        </a:p>
      </dgm:t>
    </dgm:pt>
    <dgm:pt modelId="{60AFB981-AA8F-4CCD-90A5-E2E62E765276}">
      <dgm:prSet phldrT="[Text]"/>
      <dgm:spPr/>
      <dgm:t>
        <a:bodyPr/>
        <a:lstStyle/>
        <a:p>
          <a:r>
            <a:rPr lang="en-US" dirty="0"/>
            <a:t>Update the weights using gradient descent</a:t>
          </a:r>
        </a:p>
      </dgm:t>
    </dgm:pt>
    <dgm:pt modelId="{CB19A2E8-0E1F-40B2-AE75-75E782755B63}" type="parTrans" cxnId="{00979A92-8671-43BA-BBC6-5DCB9ECB3354}">
      <dgm:prSet/>
      <dgm:spPr/>
      <dgm:t>
        <a:bodyPr/>
        <a:lstStyle/>
        <a:p>
          <a:endParaRPr lang="en-US"/>
        </a:p>
      </dgm:t>
    </dgm:pt>
    <dgm:pt modelId="{537914E9-697B-4B60-B018-14D2D7C5439B}" type="sibTrans" cxnId="{00979A92-8671-43BA-BBC6-5DCB9ECB3354}">
      <dgm:prSet/>
      <dgm:spPr/>
      <dgm:t>
        <a:bodyPr/>
        <a:lstStyle/>
        <a:p>
          <a:endParaRPr lang="en-US"/>
        </a:p>
      </dgm:t>
    </dgm:pt>
    <dgm:pt modelId="{60E11A23-EEF9-434D-ADFC-15BA81620961}">
      <dgm:prSet phldrT="[Text]"/>
      <dgm:spPr/>
      <dgm:t>
        <a:bodyPr/>
        <a:lstStyle/>
        <a:p>
          <a:r>
            <a:rPr lang="en-US" dirty="0"/>
            <a:t>Return to step 1 “Feedforward”</a:t>
          </a:r>
        </a:p>
      </dgm:t>
    </dgm:pt>
    <dgm:pt modelId="{914A5F2E-629E-4525-AF36-16D6B2750385}" type="parTrans" cxnId="{7C8E51AD-16EB-4E33-9802-FE7790935457}">
      <dgm:prSet/>
      <dgm:spPr/>
      <dgm:t>
        <a:bodyPr/>
        <a:lstStyle/>
        <a:p>
          <a:endParaRPr lang="en-US"/>
        </a:p>
      </dgm:t>
    </dgm:pt>
    <dgm:pt modelId="{DAC18CB8-FCC6-47AF-9B9A-B944D200F50C}" type="sibTrans" cxnId="{7C8E51AD-16EB-4E33-9802-FE7790935457}">
      <dgm:prSet/>
      <dgm:spPr/>
      <dgm:t>
        <a:bodyPr/>
        <a:lstStyle/>
        <a:p>
          <a:endParaRPr lang="en-US"/>
        </a:p>
      </dgm:t>
    </dgm:pt>
    <dgm:pt modelId="{15FCDD6F-ED29-40C5-B349-C564B91CD5A0}" type="pres">
      <dgm:prSet presAssocID="{C9AA6E4A-D3C0-476A-BD71-B5A6A5B5FFE2}" presName="Name0" presStyleCnt="0">
        <dgm:presLayoutVars>
          <dgm:dir/>
          <dgm:resizeHandles val="exact"/>
        </dgm:presLayoutVars>
      </dgm:prSet>
      <dgm:spPr/>
    </dgm:pt>
    <dgm:pt modelId="{EDD39087-E511-4E43-B2A3-2D85FBD7FD28}" type="pres">
      <dgm:prSet presAssocID="{C9AA6E4A-D3C0-476A-BD71-B5A6A5B5FFE2}" presName="cycle" presStyleCnt="0"/>
      <dgm:spPr/>
    </dgm:pt>
    <dgm:pt modelId="{BC468492-8B2B-4B1D-B69B-137456ABB628}" type="pres">
      <dgm:prSet presAssocID="{CE64465A-5E54-4038-B427-E46D22D5F3BA}" presName="nodeFirstNode" presStyleLbl="node1" presStyleIdx="0" presStyleCnt="4">
        <dgm:presLayoutVars>
          <dgm:bulletEnabled val="1"/>
        </dgm:presLayoutVars>
      </dgm:prSet>
      <dgm:spPr/>
    </dgm:pt>
    <dgm:pt modelId="{74851BDB-1885-47C3-A470-D25989235C48}" type="pres">
      <dgm:prSet presAssocID="{1F01E538-14D9-4AB1-8370-3F21FC789FFF}" presName="sibTransFirstNode" presStyleLbl="bgShp" presStyleIdx="0" presStyleCnt="1"/>
      <dgm:spPr/>
    </dgm:pt>
    <dgm:pt modelId="{963C2507-490D-4F5F-87E8-B9EB717E40F8}" type="pres">
      <dgm:prSet presAssocID="{8B90D2A3-8651-4ED1-AB9F-609D962184D5}" presName="nodeFollowingNodes" presStyleLbl="node1" presStyleIdx="1" presStyleCnt="4">
        <dgm:presLayoutVars>
          <dgm:bulletEnabled val="1"/>
        </dgm:presLayoutVars>
      </dgm:prSet>
      <dgm:spPr/>
    </dgm:pt>
    <dgm:pt modelId="{88236103-5A22-45F1-93C1-4D97322D0BDE}" type="pres">
      <dgm:prSet presAssocID="{3184129B-A57C-4142-B308-1F79999717DF}" presName="nodeFollowingNodes" presStyleLbl="node1" presStyleIdx="2" presStyleCnt="4">
        <dgm:presLayoutVars>
          <dgm:bulletEnabled val="1"/>
        </dgm:presLayoutVars>
      </dgm:prSet>
      <dgm:spPr/>
    </dgm:pt>
    <dgm:pt modelId="{0005B4F8-EFE1-46FE-B69A-623C300FEBA7}" type="pres">
      <dgm:prSet presAssocID="{106626B1-3223-4B96-A205-3B6F27F1859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D653722-FA59-4110-AD14-526F67F8A8F2}" type="presOf" srcId="{C9AA6E4A-D3C0-476A-BD71-B5A6A5B5FFE2}" destId="{15FCDD6F-ED29-40C5-B349-C564B91CD5A0}" srcOrd="0" destOrd="0" presId="urn:microsoft.com/office/officeart/2005/8/layout/cycle3"/>
    <dgm:cxn modelId="{507B5A25-452F-47A9-A8E9-3342C5641B66}" type="presOf" srcId="{308145BC-5030-40C1-A3CB-FCC5D86F9A58}" destId="{BC468492-8B2B-4B1D-B69B-137456ABB628}" srcOrd="0" destOrd="1" presId="urn:microsoft.com/office/officeart/2005/8/layout/cycle3"/>
    <dgm:cxn modelId="{DEA77F5F-157D-4ED9-B3AD-7D50DAF72404}" type="presOf" srcId="{60AFB981-AA8F-4CCD-90A5-E2E62E765276}" destId="{0005B4F8-EFE1-46FE-B69A-623C300FEBA7}" srcOrd="0" destOrd="1" presId="urn:microsoft.com/office/officeart/2005/8/layout/cycle3"/>
    <dgm:cxn modelId="{B1632165-1AB5-488E-84CA-C9EC633F31F6}" type="presOf" srcId="{3184129B-A57C-4142-B308-1F79999717DF}" destId="{88236103-5A22-45F1-93C1-4D97322D0BDE}" srcOrd="0" destOrd="0" presId="urn:microsoft.com/office/officeart/2005/8/layout/cycle3"/>
    <dgm:cxn modelId="{C5975167-A34B-4090-AA66-42BB31E53122}" type="presOf" srcId="{1F01E538-14D9-4AB1-8370-3F21FC789FFF}" destId="{74851BDB-1885-47C3-A470-D25989235C48}" srcOrd="0" destOrd="0" presId="urn:microsoft.com/office/officeart/2005/8/layout/cycle3"/>
    <dgm:cxn modelId="{74D41848-3066-4D3A-AD6E-43D25248F1D6}" srcId="{C9AA6E4A-D3C0-476A-BD71-B5A6A5B5FFE2}" destId="{8B90D2A3-8651-4ED1-AB9F-609D962184D5}" srcOrd="1" destOrd="0" parTransId="{8A8D7E0D-B010-40C9-A60E-695512BBB932}" sibTransId="{F3DBC2A5-2C63-4689-8627-266299A50C49}"/>
    <dgm:cxn modelId="{BA86974C-CA9C-4C8D-84C5-079CD8EC5F4A}" srcId="{3184129B-A57C-4142-B308-1F79999717DF}" destId="{F4F61A2B-3CEA-49EF-927C-29C8D0BB6B60}" srcOrd="0" destOrd="0" parTransId="{6B206489-BDF4-45CE-A5F2-D7DF65F7E36B}" sibTransId="{CBFD84E3-3489-4BB6-9783-79A57EBA8E6B}"/>
    <dgm:cxn modelId="{B659D070-8A5F-4796-8C01-CE57C1F44BA8}" type="presOf" srcId="{60E11A23-EEF9-434D-ADFC-15BA81620961}" destId="{0005B4F8-EFE1-46FE-B69A-623C300FEBA7}" srcOrd="0" destOrd="2" presId="urn:microsoft.com/office/officeart/2005/8/layout/cycle3"/>
    <dgm:cxn modelId="{2114E750-F2ED-42E0-A034-474083652F22}" srcId="{CE64465A-5E54-4038-B427-E46D22D5F3BA}" destId="{84AAA96F-585A-4F7D-B888-0FE6491C1462}" srcOrd="1" destOrd="0" parTransId="{CF26F980-901E-4696-8963-E3E1D63C57C5}" sibTransId="{DBFACE26-9051-466B-85C9-F5E0AE830139}"/>
    <dgm:cxn modelId="{C71F0F52-5D67-4383-A4C9-F55881315E31}" type="presOf" srcId="{CE64465A-5E54-4038-B427-E46D22D5F3BA}" destId="{BC468492-8B2B-4B1D-B69B-137456ABB628}" srcOrd="0" destOrd="0" presId="urn:microsoft.com/office/officeart/2005/8/layout/cycle3"/>
    <dgm:cxn modelId="{29CDA07D-8AE6-4B9E-913F-4A686127F6AA}" type="presOf" srcId="{106626B1-3223-4B96-A205-3B6F27F1859B}" destId="{0005B4F8-EFE1-46FE-B69A-623C300FEBA7}" srcOrd="0" destOrd="0" presId="urn:microsoft.com/office/officeart/2005/8/layout/cycle3"/>
    <dgm:cxn modelId="{790CEA83-DBF9-4CEE-99C9-57DDB8EAE9CD}" srcId="{C9AA6E4A-D3C0-476A-BD71-B5A6A5B5FFE2}" destId="{3184129B-A57C-4142-B308-1F79999717DF}" srcOrd="2" destOrd="0" parTransId="{41F196E0-1A84-4953-81AC-3A285DC71FBE}" sibTransId="{641DA640-A07F-4D4F-8AB3-BABAAFF4EBD3}"/>
    <dgm:cxn modelId="{DE4F7786-B084-4F26-95C8-ADBB83136DCD}" type="presOf" srcId="{1A7F417A-8505-4720-BB90-8A08A5581739}" destId="{88236103-5A22-45F1-93C1-4D97322D0BDE}" srcOrd="0" destOrd="2" presId="urn:microsoft.com/office/officeart/2005/8/layout/cycle3"/>
    <dgm:cxn modelId="{B7AE268D-4254-42E2-92B3-480B91740693}" srcId="{8B90D2A3-8651-4ED1-AB9F-609D962184D5}" destId="{AAF48A5C-A4A3-4B79-B5EB-B338896D6227}" srcOrd="0" destOrd="0" parTransId="{A87D30C9-1C56-4BD0-AC5A-B10FB65EBFAB}" sibTransId="{871D551B-7F8D-4666-978F-8F2192A4737F}"/>
    <dgm:cxn modelId="{1DD2CD8E-14B9-4E76-92A2-2FC4D48209CB}" type="presOf" srcId="{8B90D2A3-8651-4ED1-AB9F-609D962184D5}" destId="{963C2507-490D-4F5F-87E8-B9EB717E40F8}" srcOrd="0" destOrd="0" presId="urn:microsoft.com/office/officeart/2005/8/layout/cycle3"/>
    <dgm:cxn modelId="{00979A92-8671-43BA-BBC6-5DCB9ECB3354}" srcId="{106626B1-3223-4B96-A205-3B6F27F1859B}" destId="{60AFB981-AA8F-4CCD-90A5-E2E62E765276}" srcOrd="0" destOrd="0" parTransId="{CB19A2E8-0E1F-40B2-AE75-75E782755B63}" sibTransId="{537914E9-697B-4B60-B018-14D2D7C5439B}"/>
    <dgm:cxn modelId="{7C8E51AD-16EB-4E33-9802-FE7790935457}" srcId="{106626B1-3223-4B96-A205-3B6F27F1859B}" destId="{60E11A23-EEF9-434D-ADFC-15BA81620961}" srcOrd="1" destOrd="0" parTransId="{914A5F2E-629E-4525-AF36-16D6B2750385}" sibTransId="{DAC18CB8-FCC6-47AF-9B9A-B944D200F50C}"/>
    <dgm:cxn modelId="{71FA9EB6-13DF-4BBA-AEB7-09A533DFF374}" srcId="{CE64465A-5E54-4038-B427-E46D22D5F3BA}" destId="{308145BC-5030-40C1-A3CB-FCC5D86F9A58}" srcOrd="0" destOrd="0" parTransId="{B31F1A40-7EAD-4EE5-B33E-375073A5928C}" sibTransId="{5F18E7BB-2BD1-4255-A543-A7EF6B12F887}"/>
    <dgm:cxn modelId="{55CB1AC0-9BFC-460A-9D07-984785961021}" type="presOf" srcId="{AAF48A5C-A4A3-4B79-B5EB-B338896D6227}" destId="{963C2507-490D-4F5F-87E8-B9EB717E40F8}" srcOrd="0" destOrd="1" presId="urn:microsoft.com/office/officeart/2005/8/layout/cycle3"/>
    <dgm:cxn modelId="{12F03AC1-8843-49BE-B4F0-08C75AB6682A}" srcId="{C9AA6E4A-D3C0-476A-BD71-B5A6A5B5FFE2}" destId="{106626B1-3223-4B96-A205-3B6F27F1859B}" srcOrd="3" destOrd="0" parTransId="{EF197A10-92EB-4C86-BACA-8F54F19B06D7}" sibTransId="{A2B8B0D0-CACB-4890-B42E-A5922C7532B3}"/>
    <dgm:cxn modelId="{D843E6C2-162D-418E-9B11-08E81A4A4D97}" type="presOf" srcId="{84AAA96F-585A-4F7D-B888-0FE6491C1462}" destId="{BC468492-8B2B-4B1D-B69B-137456ABB628}" srcOrd="0" destOrd="2" presId="urn:microsoft.com/office/officeart/2005/8/layout/cycle3"/>
    <dgm:cxn modelId="{22538DEA-B4C2-43BB-AFA2-2D28CCC6BCBB}" srcId="{3184129B-A57C-4142-B308-1F79999717DF}" destId="{1A7F417A-8505-4720-BB90-8A08A5581739}" srcOrd="1" destOrd="0" parTransId="{D929C0BB-B9D3-434C-B1BF-30F3A1373C26}" sibTransId="{CA62E462-D73A-4064-B519-2E3700DFB9CC}"/>
    <dgm:cxn modelId="{D815D0EB-523E-4009-85C3-F1438BB20D1F}" type="presOf" srcId="{F4F61A2B-3CEA-49EF-927C-29C8D0BB6B60}" destId="{88236103-5A22-45F1-93C1-4D97322D0BDE}" srcOrd="0" destOrd="1" presId="urn:microsoft.com/office/officeart/2005/8/layout/cycle3"/>
    <dgm:cxn modelId="{FDC27CFE-3C3B-4FF2-9BD8-D7BF7CB10951}" srcId="{C9AA6E4A-D3C0-476A-BD71-B5A6A5B5FFE2}" destId="{CE64465A-5E54-4038-B427-E46D22D5F3BA}" srcOrd="0" destOrd="0" parTransId="{ABA1EAF2-E465-4375-9BF6-68F7B3937DF0}" sibTransId="{1F01E538-14D9-4AB1-8370-3F21FC789FFF}"/>
    <dgm:cxn modelId="{5D4DA2CD-E07B-43F8-B79B-37967189A5FF}" type="presParOf" srcId="{15FCDD6F-ED29-40C5-B349-C564B91CD5A0}" destId="{EDD39087-E511-4E43-B2A3-2D85FBD7FD28}" srcOrd="0" destOrd="0" presId="urn:microsoft.com/office/officeart/2005/8/layout/cycle3"/>
    <dgm:cxn modelId="{53B95FB2-ED31-446D-861A-F5DC03988972}" type="presParOf" srcId="{EDD39087-E511-4E43-B2A3-2D85FBD7FD28}" destId="{BC468492-8B2B-4B1D-B69B-137456ABB628}" srcOrd="0" destOrd="0" presId="urn:microsoft.com/office/officeart/2005/8/layout/cycle3"/>
    <dgm:cxn modelId="{A2C807B1-49B2-4206-A5BB-CC91779B8872}" type="presParOf" srcId="{EDD39087-E511-4E43-B2A3-2D85FBD7FD28}" destId="{74851BDB-1885-47C3-A470-D25989235C48}" srcOrd="1" destOrd="0" presId="urn:microsoft.com/office/officeart/2005/8/layout/cycle3"/>
    <dgm:cxn modelId="{EC227DCB-5CC2-441F-B6FA-AE65DEC20672}" type="presParOf" srcId="{EDD39087-E511-4E43-B2A3-2D85FBD7FD28}" destId="{963C2507-490D-4F5F-87E8-B9EB717E40F8}" srcOrd="2" destOrd="0" presId="urn:microsoft.com/office/officeart/2005/8/layout/cycle3"/>
    <dgm:cxn modelId="{CB2045BE-7268-4F3C-9D7E-21F1C0596CC7}" type="presParOf" srcId="{EDD39087-E511-4E43-B2A3-2D85FBD7FD28}" destId="{88236103-5A22-45F1-93C1-4D97322D0BDE}" srcOrd="3" destOrd="0" presId="urn:microsoft.com/office/officeart/2005/8/layout/cycle3"/>
    <dgm:cxn modelId="{FBF711D3-A3DD-4ACF-BD1E-F8801FB66D57}" type="presParOf" srcId="{EDD39087-E511-4E43-B2A3-2D85FBD7FD28}" destId="{0005B4F8-EFE1-46FE-B69A-623C300FEBA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7C28F4-6686-44AD-BAC1-CD522876EA4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6E149E-FAFD-4B0C-9A76-03ED1A7718A0}">
      <dgm:prSet phldrT="[Text]"/>
      <dgm:spPr/>
      <dgm:t>
        <a:bodyPr/>
        <a:lstStyle/>
        <a:p>
          <a:r>
            <a:rPr lang="en-US" dirty="0"/>
            <a:t>(1)</a:t>
          </a:r>
        </a:p>
      </dgm:t>
    </dgm:pt>
    <dgm:pt modelId="{23C506BB-8770-49A6-8342-474F29CA6ECE}" type="parTrans" cxnId="{3FF205DA-5EAC-4A02-B947-0193DCB22E50}">
      <dgm:prSet/>
      <dgm:spPr/>
      <dgm:t>
        <a:bodyPr/>
        <a:lstStyle/>
        <a:p>
          <a:endParaRPr lang="en-US"/>
        </a:p>
      </dgm:t>
    </dgm:pt>
    <dgm:pt modelId="{67E90CC0-D74F-469F-A559-272ACC6631F6}" type="sibTrans" cxnId="{3FF205DA-5EAC-4A02-B947-0193DCB22E50}">
      <dgm:prSet/>
      <dgm:spPr/>
      <dgm:t>
        <a:bodyPr/>
        <a:lstStyle/>
        <a:p>
          <a:endParaRPr lang="en-US"/>
        </a:p>
      </dgm:t>
    </dgm:pt>
    <dgm:pt modelId="{AC26A392-6A39-443C-86EC-F296CD7DF47E}">
      <dgm:prSet phldrT="[Text]"/>
      <dgm:spPr/>
      <dgm:t>
        <a:bodyPr/>
        <a:lstStyle/>
        <a:p>
          <a:r>
            <a:rPr lang="en-US" dirty="0"/>
            <a:t>(2)</a:t>
          </a:r>
        </a:p>
      </dgm:t>
    </dgm:pt>
    <dgm:pt modelId="{EA6F4266-D029-44D8-BCE5-859F164B4B15}" type="parTrans" cxnId="{9B2AE739-7E1B-4462-ACE9-D53E926EDB10}">
      <dgm:prSet/>
      <dgm:spPr/>
      <dgm:t>
        <a:bodyPr/>
        <a:lstStyle/>
        <a:p>
          <a:endParaRPr lang="en-US"/>
        </a:p>
      </dgm:t>
    </dgm:pt>
    <dgm:pt modelId="{0C24F63D-AA55-4D3D-9BD1-5F14823AAF2C}" type="sibTrans" cxnId="{9B2AE739-7E1B-4462-ACE9-D53E926EDB10}">
      <dgm:prSet/>
      <dgm:spPr/>
      <dgm:t>
        <a:bodyPr/>
        <a:lstStyle/>
        <a:p>
          <a:endParaRPr lang="en-US"/>
        </a:p>
      </dgm:t>
    </dgm:pt>
    <dgm:pt modelId="{C3853A97-DDAD-4156-9394-9E25EE553F31}">
      <dgm:prSet phldrT="[Text]"/>
      <dgm:spPr/>
      <dgm:t>
        <a:bodyPr/>
        <a:lstStyle/>
        <a:p>
          <a:r>
            <a:rPr lang="en-US" dirty="0"/>
            <a:t>(3)</a:t>
          </a:r>
        </a:p>
      </dgm:t>
    </dgm:pt>
    <dgm:pt modelId="{378BFC90-4011-4ED0-B6A5-ACC5BB09C4C2}" type="parTrans" cxnId="{1007AAC0-484B-4304-A45A-09FB3BB5AFD3}">
      <dgm:prSet/>
      <dgm:spPr/>
      <dgm:t>
        <a:bodyPr/>
        <a:lstStyle/>
        <a:p>
          <a:endParaRPr lang="en-US"/>
        </a:p>
      </dgm:t>
    </dgm:pt>
    <dgm:pt modelId="{245B8D56-325F-4ED1-A6D9-86C01EAB5169}" type="sibTrans" cxnId="{1007AAC0-484B-4304-A45A-09FB3BB5AFD3}">
      <dgm:prSet/>
      <dgm:spPr/>
      <dgm:t>
        <a:bodyPr/>
        <a:lstStyle/>
        <a:p>
          <a:endParaRPr lang="en-US"/>
        </a:p>
      </dgm:t>
    </dgm:pt>
    <dgm:pt modelId="{8C7984A6-B7A3-4DDD-8F5F-A409CC708F08}">
      <dgm:prSet phldrT="[Text]"/>
      <dgm:spPr/>
      <dgm:t>
        <a:bodyPr/>
        <a:lstStyle/>
        <a:p>
          <a:r>
            <a:rPr lang="en-US" b="1" dirty="0"/>
            <a:t>Load</a:t>
          </a:r>
          <a:r>
            <a:rPr lang="en-US" dirty="0"/>
            <a:t> and </a:t>
          </a:r>
          <a:r>
            <a:rPr lang="en-US" b="1" dirty="0"/>
            <a:t>prepare</a:t>
          </a:r>
          <a:r>
            <a:rPr lang="en-US" dirty="0"/>
            <a:t> your data</a:t>
          </a:r>
        </a:p>
      </dgm:t>
    </dgm:pt>
    <dgm:pt modelId="{83D8955E-1617-41FB-A494-99504087485B}" type="parTrans" cxnId="{A89A997A-483E-4D12-A5FD-51556C3D8DF3}">
      <dgm:prSet/>
      <dgm:spPr/>
      <dgm:t>
        <a:bodyPr/>
        <a:lstStyle/>
        <a:p>
          <a:endParaRPr lang="en-US"/>
        </a:p>
      </dgm:t>
    </dgm:pt>
    <dgm:pt modelId="{F84016BF-E74E-46EA-AF40-0F0A8A5DAD68}" type="sibTrans" cxnId="{A89A997A-483E-4D12-A5FD-51556C3D8DF3}">
      <dgm:prSet/>
      <dgm:spPr/>
      <dgm:t>
        <a:bodyPr/>
        <a:lstStyle/>
        <a:p>
          <a:endParaRPr lang="en-US"/>
        </a:p>
      </dgm:t>
    </dgm:pt>
    <dgm:pt modelId="{227FC243-1D0D-45A3-9F8F-C3746CB2B610}">
      <dgm:prSet phldrT="[Text]"/>
      <dgm:spPr/>
      <dgm:t>
        <a:bodyPr/>
        <a:lstStyle/>
        <a:p>
          <a:r>
            <a:rPr lang="en-US" dirty="0"/>
            <a:t>In “real life,” this always takes the most time!</a:t>
          </a:r>
        </a:p>
      </dgm:t>
    </dgm:pt>
    <dgm:pt modelId="{A49832C0-DFD6-459F-8F4F-4AEFD87BCC0E}" type="parTrans" cxnId="{C9DB99FA-B734-4AAF-94EC-E3575EE9BC20}">
      <dgm:prSet/>
      <dgm:spPr/>
      <dgm:t>
        <a:bodyPr/>
        <a:lstStyle/>
        <a:p>
          <a:endParaRPr lang="en-US"/>
        </a:p>
      </dgm:t>
    </dgm:pt>
    <dgm:pt modelId="{E1A1D32F-1A45-4342-9DB2-94313E742160}" type="sibTrans" cxnId="{C9DB99FA-B734-4AAF-94EC-E3575EE9BC20}">
      <dgm:prSet/>
      <dgm:spPr/>
      <dgm:t>
        <a:bodyPr/>
        <a:lstStyle/>
        <a:p>
          <a:endParaRPr lang="en-US"/>
        </a:p>
      </dgm:t>
    </dgm:pt>
    <dgm:pt modelId="{6A2EB716-CA14-48DE-B189-6318B15A2EA1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b="1" dirty="0"/>
            <a:t>model object</a:t>
          </a:r>
          <a:r>
            <a:rPr lang="en-US" b="0" dirty="0"/>
            <a:t> using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b="0" dirty="0"/>
            <a:t>.</a:t>
          </a:r>
          <a:endParaRPr lang="en-US" dirty="0"/>
        </a:p>
      </dgm:t>
    </dgm:pt>
    <dgm:pt modelId="{B380BAB3-F2B7-4DB8-8FCD-979108C7835E}" type="parTrans" cxnId="{A455BD0A-4EB1-4F14-B4E6-11F15F9BD23A}">
      <dgm:prSet/>
      <dgm:spPr/>
      <dgm:t>
        <a:bodyPr/>
        <a:lstStyle/>
        <a:p>
          <a:endParaRPr lang="en-US"/>
        </a:p>
      </dgm:t>
    </dgm:pt>
    <dgm:pt modelId="{7ADF6058-2941-4E49-833F-78C89CF7090C}" type="sibTrans" cxnId="{A455BD0A-4EB1-4F14-B4E6-11F15F9BD23A}">
      <dgm:prSet/>
      <dgm:spPr/>
      <dgm:t>
        <a:bodyPr/>
        <a:lstStyle/>
        <a:p>
          <a:endParaRPr lang="en-US"/>
        </a:p>
      </dgm:t>
    </dgm:pt>
    <dgm:pt modelId="{A27ED8B8-03B4-451E-AAC3-77FFC0152CC6}">
      <dgm:prSet phldrT="[Text]"/>
      <dgm:spPr/>
      <dgm:t>
        <a:bodyPr/>
        <a:lstStyle/>
        <a:p>
          <a:r>
            <a:rPr lang="en-US" dirty="0"/>
            <a:t>Add the </a:t>
          </a:r>
          <a:r>
            <a:rPr lang="en-US" b="1" dirty="0"/>
            <a:t>layers</a:t>
          </a:r>
          <a:r>
            <a:rPr lang="en-US" b="0" dirty="0"/>
            <a:t> you desire. Specify layer properties as you go. We will use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b="0" dirty="0"/>
            <a:t> layers.</a:t>
          </a:r>
          <a:endParaRPr lang="en-US" dirty="0"/>
        </a:p>
      </dgm:t>
    </dgm:pt>
    <dgm:pt modelId="{A60D1381-0F99-4862-9AC5-6E9EF1CF2E51}" type="parTrans" cxnId="{E67EFB9B-AC02-4800-9CA1-348EA871DC3E}">
      <dgm:prSet/>
      <dgm:spPr/>
      <dgm:t>
        <a:bodyPr/>
        <a:lstStyle/>
        <a:p>
          <a:endParaRPr lang="en-US"/>
        </a:p>
      </dgm:t>
    </dgm:pt>
    <dgm:pt modelId="{2F8112FE-732C-4DD5-B1CB-7211CA59B2D7}" type="sibTrans" cxnId="{E67EFB9B-AC02-4800-9CA1-348EA871DC3E}">
      <dgm:prSet/>
      <dgm:spPr/>
      <dgm:t>
        <a:bodyPr/>
        <a:lstStyle/>
        <a:p>
          <a:endParaRPr lang="en-US"/>
        </a:p>
      </dgm:t>
    </dgm:pt>
    <dgm:pt modelId="{FB15A4F5-B7C0-433B-B2A7-5A4B93324AC6}">
      <dgm:prSet phldrT="[Text]"/>
      <dgm:spPr/>
      <dgm:t>
        <a:bodyPr/>
        <a:lstStyle/>
        <a:p>
          <a:r>
            <a:rPr lang="en-US" dirty="0"/>
            <a:t>(4)</a:t>
          </a:r>
        </a:p>
      </dgm:t>
    </dgm:pt>
    <dgm:pt modelId="{2F18C925-7F97-4F7E-B271-D70FEA3FECAD}" type="parTrans" cxnId="{82CA3373-87A7-4609-ACDC-200307067A24}">
      <dgm:prSet/>
      <dgm:spPr/>
      <dgm:t>
        <a:bodyPr/>
        <a:lstStyle/>
        <a:p>
          <a:endParaRPr lang="en-US"/>
        </a:p>
      </dgm:t>
    </dgm:pt>
    <dgm:pt modelId="{C5940FBE-16BE-4163-BF5E-0EE1CA0D160D}" type="sibTrans" cxnId="{82CA3373-87A7-4609-ACDC-200307067A24}">
      <dgm:prSet/>
      <dgm:spPr/>
      <dgm:t>
        <a:bodyPr/>
        <a:lstStyle/>
        <a:p>
          <a:endParaRPr lang="en-US"/>
        </a:p>
      </dgm:t>
    </dgm:pt>
    <dgm:pt modelId="{672D4BB5-BA1D-4DC3-8C72-A60784DF1BB1}">
      <dgm:prSet phldrT="[Text]"/>
      <dgm:spPr/>
      <dgm:t>
        <a:bodyPr/>
        <a:lstStyle/>
        <a:p>
          <a:r>
            <a:rPr lang="en-US" dirty="0"/>
            <a:t>(5)</a:t>
          </a:r>
        </a:p>
      </dgm:t>
    </dgm:pt>
    <dgm:pt modelId="{00FE2173-5172-476A-9B95-7F83D435BB75}" type="parTrans" cxnId="{915EEA45-16D4-4F93-A74A-A90B43307049}">
      <dgm:prSet/>
      <dgm:spPr/>
      <dgm:t>
        <a:bodyPr/>
        <a:lstStyle/>
        <a:p>
          <a:endParaRPr lang="en-US"/>
        </a:p>
      </dgm:t>
    </dgm:pt>
    <dgm:pt modelId="{6891A08C-CE4A-4262-8C6B-4FF3F2A0CD6E}" type="sibTrans" cxnId="{915EEA45-16D4-4F93-A74A-A90B43307049}">
      <dgm:prSet/>
      <dgm:spPr/>
      <dgm:t>
        <a:bodyPr/>
        <a:lstStyle/>
        <a:p>
          <a:endParaRPr lang="en-US"/>
        </a:p>
      </dgm:t>
    </dgm:pt>
    <dgm:pt modelId="{DD0849B1-2DB5-4839-83A6-C7F791EE28E5}">
      <dgm:prSet phldrT="[Text]"/>
      <dgm:spPr/>
      <dgm:t>
        <a:bodyPr/>
        <a:lstStyle/>
        <a:p>
          <a:r>
            <a:rPr lang="en-US" dirty="0"/>
            <a:t>(6)</a:t>
          </a:r>
        </a:p>
      </dgm:t>
    </dgm:pt>
    <dgm:pt modelId="{C507D03E-2955-492F-9FA4-2E4BEC2B8BF4}" type="parTrans" cxnId="{A9388E6F-148C-42D0-9375-E9122549066E}">
      <dgm:prSet/>
      <dgm:spPr/>
      <dgm:t>
        <a:bodyPr/>
        <a:lstStyle/>
        <a:p>
          <a:endParaRPr lang="en-US"/>
        </a:p>
      </dgm:t>
    </dgm:pt>
    <dgm:pt modelId="{A5F9FE2E-412B-4BF3-B999-A82AC7E616E5}" type="sibTrans" cxnId="{A9388E6F-148C-42D0-9375-E9122549066E}">
      <dgm:prSet/>
      <dgm:spPr/>
      <dgm:t>
        <a:bodyPr/>
        <a:lstStyle/>
        <a:p>
          <a:endParaRPr lang="en-US"/>
        </a:p>
      </dgm:t>
    </dgm:pt>
    <dgm:pt modelId="{5CC8F549-D566-4907-B7C1-A8B773DE3E05}">
      <dgm:prSet phldrT="[Text]"/>
      <dgm:spPr/>
      <dgm:t>
        <a:bodyPr/>
        <a:lstStyle/>
        <a:p>
          <a:r>
            <a:rPr lang="en-US" dirty="0"/>
            <a:t>(7)</a:t>
          </a:r>
        </a:p>
      </dgm:t>
    </dgm:pt>
    <dgm:pt modelId="{D415D3A1-EA76-4724-9650-6DB0ED9B8401}" type="parTrans" cxnId="{67566B54-B3C0-410E-8D19-DCC77B34FCAD}">
      <dgm:prSet/>
      <dgm:spPr/>
      <dgm:t>
        <a:bodyPr/>
        <a:lstStyle/>
        <a:p>
          <a:endParaRPr lang="en-US"/>
        </a:p>
      </dgm:t>
    </dgm:pt>
    <dgm:pt modelId="{FA040097-CEF9-41A8-8701-635BE7A742D6}" type="sibTrans" cxnId="{67566B54-B3C0-410E-8D19-DCC77B34FCAD}">
      <dgm:prSet/>
      <dgm:spPr/>
      <dgm:t>
        <a:bodyPr/>
        <a:lstStyle/>
        <a:p>
          <a:endParaRPr lang="en-US"/>
        </a:p>
      </dgm:t>
    </dgm:pt>
    <dgm:pt modelId="{FFEAE888-F080-4AFF-A6DD-883FAC409B7E}">
      <dgm:prSet phldrT="[Text]"/>
      <dgm:spPr/>
      <dgm:t>
        <a:bodyPr/>
        <a:lstStyle/>
        <a:p>
          <a:r>
            <a:rPr lang="en-US" dirty="0"/>
            <a:t>Add an </a:t>
          </a:r>
          <a:r>
            <a:rPr lang="en-US" b="1" dirty="0"/>
            <a:t>output</a:t>
          </a:r>
          <a:r>
            <a:rPr lang="en-US" dirty="0"/>
            <a:t> layer.</a:t>
          </a:r>
        </a:p>
      </dgm:t>
    </dgm:pt>
    <dgm:pt modelId="{52BA6526-3B1B-4E55-8EFA-2543129ABEE1}" type="parTrans" cxnId="{29E3B179-A374-4223-B31E-FF2643ED7C3C}">
      <dgm:prSet/>
      <dgm:spPr/>
      <dgm:t>
        <a:bodyPr/>
        <a:lstStyle/>
        <a:p>
          <a:endParaRPr lang="en-US"/>
        </a:p>
      </dgm:t>
    </dgm:pt>
    <dgm:pt modelId="{20C651C7-04CE-43CA-9F67-62232FE582B6}" type="sibTrans" cxnId="{29E3B179-A374-4223-B31E-FF2643ED7C3C}">
      <dgm:prSet/>
      <dgm:spPr/>
      <dgm:t>
        <a:bodyPr/>
        <a:lstStyle/>
        <a:p>
          <a:endParaRPr lang="en-US"/>
        </a:p>
      </dgm:t>
    </dgm:pt>
    <dgm:pt modelId="{44EE09A1-E8EC-457E-8ABB-1EEAC319DD35}">
      <dgm:prSet phldrT="[Text]"/>
      <dgm:spPr/>
      <dgm:t>
        <a:bodyPr/>
        <a:lstStyle/>
        <a:p>
          <a:r>
            <a:rPr lang="en-US" dirty="0"/>
            <a:t>Remember that the dimension should match that of the response, and the activation function should match.</a:t>
          </a:r>
        </a:p>
      </dgm:t>
    </dgm:pt>
    <dgm:pt modelId="{E53C5B25-3F47-446E-A0C2-F40E9E8BC2EF}" type="parTrans" cxnId="{160F45EB-2F79-40AF-9BAA-E3D6072FC46E}">
      <dgm:prSet/>
      <dgm:spPr/>
      <dgm:t>
        <a:bodyPr/>
        <a:lstStyle/>
        <a:p>
          <a:endParaRPr lang="en-US"/>
        </a:p>
      </dgm:t>
    </dgm:pt>
    <dgm:pt modelId="{3BB215FB-05CA-415A-B9DE-789A2BD2B245}" type="sibTrans" cxnId="{160F45EB-2F79-40AF-9BAA-E3D6072FC46E}">
      <dgm:prSet/>
      <dgm:spPr/>
      <dgm:t>
        <a:bodyPr/>
        <a:lstStyle/>
        <a:p>
          <a:endParaRPr lang="en-US"/>
        </a:p>
      </dgm:t>
    </dgm:pt>
    <dgm:pt modelId="{CA86D68F-08FC-4DFD-AB8C-9BC9A5F5BBA3}">
      <dgm:prSet phldrT="[Text]"/>
      <dgm:spPr/>
      <dgm:t>
        <a:bodyPr/>
        <a:lstStyle/>
        <a:p>
          <a:r>
            <a:rPr lang="en-US" dirty="0"/>
            <a:t>Again, use </a:t>
          </a:r>
          <a:r>
            <a:rPr lang="en-US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dirty="0"/>
            <a:t>.</a:t>
          </a:r>
        </a:p>
      </dgm:t>
    </dgm:pt>
    <dgm:pt modelId="{F5A93D55-7D99-49D1-B660-9C164F5D51D9}" type="parTrans" cxnId="{3C8A3BC9-DAAA-47A2-89EA-BA457469801F}">
      <dgm:prSet/>
      <dgm:spPr/>
      <dgm:t>
        <a:bodyPr/>
        <a:lstStyle/>
        <a:p>
          <a:endParaRPr lang="en-US"/>
        </a:p>
      </dgm:t>
    </dgm:pt>
    <dgm:pt modelId="{A3A2290D-91AF-4A7E-8F29-E3108CBA0223}" type="sibTrans" cxnId="{3C8A3BC9-DAAA-47A2-89EA-BA457469801F}">
      <dgm:prSet/>
      <dgm:spPr/>
      <dgm:t>
        <a:bodyPr/>
        <a:lstStyle/>
        <a:p>
          <a:endParaRPr lang="en-US"/>
        </a:p>
      </dgm:t>
    </dgm:pt>
    <dgm:pt modelId="{FA73191B-894E-4CBC-8CDD-18DFBE1F0179}">
      <dgm:prSet phldrT="[Text]"/>
      <dgm:spPr/>
      <dgm:t>
        <a:bodyPr/>
        <a:lstStyle/>
        <a:p>
          <a:r>
            <a:rPr lang="en-US" b="1" dirty="0"/>
            <a:t>Compile</a:t>
          </a:r>
          <a:r>
            <a:rPr lang="en-US" b="0" dirty="0"/>
            <a:t> your model.</a:t>
          </a:r>
          <a:endParaRPr lang="en-US" b="1" dirty="0"/>
        </a:p>
      </dgm:t>
    </dgm:pt>
    <dgm:pt modelId="{314BE9BB-D5BD-4528-B0F0-8104C912309E}" type="parTrans" cxnId="{160AA5E8-1D91-428C-85AC-07FCE6493C86}">
      <dgm:prSet/>
      <dgm:spPr/>
      <dgm:t>
        <a:bodyPr/>
        <a:lstStyle/>
        <a:p>
          <a:endParaRPr lang="en-US"/>
        </a:p>
      </dgm:t>
    </dgm:pt>
    <dgm:pt modelId="{DC17725E-213B-4638-B0FA-BDF9A330417E}" type="sibTrans" cxnId="{160AA5E8-1D91-428C-85AC-07FCE6493C86}">
      <dgm:prSet/>
      <dgm:spPr/>
      <dgm:t>
        <a:bodyPr/>
        <a:lstStyle/>
        <a:p>
          <a:endParaRPr lang="en-US"/>
        </a:p>
      </dgm:t>
    </dgm:pt>
    <dgm:pt modelId="{F44C1E05-2F2C-4284-9D23-1C2569B732BF}">
      <dgm:prSet phldrT="[Text]"/>
      <dgm:spPr/>
      <dgm:t>
        <a:bodyPr/>
        <a:lstStyle/>
        <a:p>
          <a:r>
            <a:rPr lang="en-US" b="0" dirty="0"/>
            <a:t>Specify</a:t>
          </a:r>
          <a:r>
            <a:rPr lang="en-US" b="1" dirty="0"/>
            <a:t> </a:t>
          </a:r>
          <a:r>
            <a:rPr lang="en-US" b="0" dirty="0"/>
            <a:t>the</a:t>
          </a:r>
          <a:r>
            <a:rPr lang="en-US" b="1" dirty="0"/>
            <a:t> loss function </a:t>
          </a:r>
          <a:r>
            <a:rPr lang="en-US" b="0" dirty="0"/>
            <a:t>and</a:t>
          </a:r>
          <a:r>
            <a:rPr lang="en-US" b="1" dirty="0"/>
            <a:t> optimizer.</a:t>
          </a:r>
        </a:p>
      </dgm:t>
    </dgm:pt>
    <dgm:pt modelId="{45433A40-7661-471D-AA20-72AE9D8C3EDC}" type="parTrans" cxnId="{565C4BAE-BF47-47B8-8EF2-496E6733C6C9}">
      <dgm:prSet/>
      <dgm:spPr/>
      <dgm:t>
        <a:bodyPr/>
        <a:lstStyle/>
        <a:p>
          <a:endParaRPr lang="en-US"/>
        </a:p>
      </dgm:t>
    </dgm:pt>
    <dgm:pt modelId="{2E64A29F-93BC-4B5D-B6D2-442F3021CB3C}" type="sibTrans" cxnId="{565C4BAE-BF47-47B8-8EF2-496E6733C6C9}">
      <dgm:prSet/>
      <dgm:spPr/>
      <dgm:t>
        <a:bodyPr/>
        <a:lstStyle/>
        <a:p>
          <a:endParaRPr lang="en-US"/>
        </a:p>
      </dgm:t>
    </dgm:pt>
    <dgm:pt modelId="{25C32F60-199C-4C24-B102-3872186E6E97}">
      <dgm:prSet phldrT="[Text]"/>
      <dgm:spPr/>
      <dgm:t>
        <a:bodyPr/>
        <a:lstStyle/>
        <a:p>
          <a:r>
            <a:rPr lang="en-US" b="1" dirty="0"/>
            <a:t>Fit</a:t>
          </a:r>
          <a:r>
            <a:rPr lang="en-US" b="0" dirty="0"/>
            <a:t> your model to data.</a:t>
          </a:r>
          <a:endParaRPr lang="en-US" b="1" dirty="0"/>
        </a:p>
      </dgm:t>
    </dgm:pt>
    <dgm:pt modelId="{1B2AAF3E-4F03-4119-B7EA-F4B5F6FE992C}" type="parTrans" cxnId="{3687C76D-BDE3-4C5F-8E5F-78F876F97EC6}">
      <dgm:prSet/>
      <dgm:spPr/>
      <dgm:t>
        <a:bodyPr/>
        <a:lstStyle/>
        <a:p>
          <a:endParaRPr lang="en-US"/>
        </a:p>
      </dgm:t>
    </dgm:pt>
    <dgm:pt modelId="{DBB7E999-6897-4BD0-9FCD-DCD383C0B167}" type="sibTrans" cxnId="{3687C76D-BDE3-4C5F-8E5F-78F876F97EC6}">
      <dgm:prSet/>
      <dgm:spPr/>
      <dgm:t>
        <a:bodyPr/>
        <a:lstStyle/>
        <a:p>
          <a:endParaRPr lang="en-US"/>
        </a:p>
      </dgm:t>
    </dgm:pt>
    <dgm:pt modelId="{02813E82-DA78-42ED-89A2-5D4AD1EF8F9A}">
      <dgm:prSet phldrT="[Text]"/>
      <dgm:spPr/>
      <dgm:t>
        <a:bodyPr/>
        <a:lstStyle/>
        <a:p>
          <a:r>
            <a:rPr lang="en-US" b="0" dirty="0"/>
            <a:t>Various options are available.</a:t>
          </a:r>
        </a:p>
      </dgm:t>
    </dgm:pt>
    <dgm:pt modelId="{7ACF6C86-38A7-4F21-AEF3-DDA41EC92B2B}" type="parTrans" cxnId="{5D3B261B-ADAC-43B0-9A38-F917D1E60D41}">
      <dgm:prSet/>
      <dgm:spPr/>
      <dgm:t>
        <a:bodyPr/>
        <a:lstStyle/>
        <a:p>
          <a:endParaRPr lang="en-US"/>
        </a:p>
      </dgm:t>
    </dgm:pt>
    <dgm:pt modelId="{86F34DB6-E3B6-4192-89D7-9E5458C41815}" type="sibTrans" cxnId="{5D3B261B-ADAC-43B0-9A38-F917D1E60D41}">
      <dgm:prSet/>
      <dgm:spPr/>
      <dgm:t>
        <a:bodyPr/>
        <a:lstStyle/>
        <a:p>
          <a:endParaRPr lang="en-US"/>
        </a:p>
      </dgm:t>
    </dgm:pt>
    <dgm:pt modelId="{2DF116A0-5CB7-4C6B-AE8F-063653630BB8}">
      <dgm:prSet phldrT="[Text]"/>
      <dgm:spPr/>
      <dgm:t>
        <a:bodyPr/>
        <a:lstStyle/>
        <a:p>
          <a:r>
            <a:rPr lang="en-US" dirty="0"/>
            <a:t>Examine the training curve and </a:t>
          </a:r>
          <a:r>
            <a:rPr lang="en-US" b="1" dirty="0"/>
            <a:t>evaluate</a:t>
          </a:r>
          <a:r>
            <a:rPr lang="en-US" b="0" dirty="0"/>
            <a:t> model performance.</a:t>
          </a:r>
          <a:endParaRPr lang="en-US" dirty="0"/>
        </a:p>
      </dgm:t>
    </dgm:pt>
    <dgm:pt modelId="{14133A7F-7F7B-4C5C-B0FB-F53DC3882BD4}" type="parTrans" cxnId="{BAD16ECF-D92F-4024-BA42-8B51A09B7B5C}">
      <dgm:prSet/>
      <dgm:spPr/>
      <dgm:t>
        <a:bodyPr/>
        <a:lstStyle/>
        <a:p>
          <a:endParaRPr lang="en-US"/>
        </a:p>
      </dgm:t>
    </dgm:pt>
    <dgm:pt modelId="{35039045-ACA6-477F-931E-78EC5C7B07DF}" type="sibTrans" cxnId="{BAD16ECF-D92F-4024-BA42-8B51A09B7B5C}">
      <dgm:prSet/>
      <dgm:spPr/>
      <dgm:t>
        <a:bodyPr/>
        <a:lstStyle/>
        <a:p>
          <a:endParaRPr lang="en-US"/>
        </a:p>
      </dgm:t>
    </dgm:pt>
    <dgm:pt modelId="{B747A055-A2A4-4FD2-865F-287438F2367A}">
      <dgm:prSet phldrT="[Text]"/>
      <dgm:spPr/>
      <dgm:t>
        <a:bodyPr/>
        <a:lstStyle/>
        <a:p>
          <a:r>
            <a:rPr lang="en-US" dirty="0"/>
            <a:t>Adjust your model, and </a:t>
          </a:r>
          <a:r>
            <a:rPr lang="en-US" b="1" dirty="0"/>
            <a:t>repeat</a:t>
          </a:r>
          <a:r>
            <a:rPr lang="en-US" b="0" dirty="0"/>
            <a:t> as necessary.</a:t>
          </a:r>
          <a:endParaRPr lang="en-US" dirty="0"/>
        </a:p>
      </dgm:t>
    </dgm:pt>
    <dgm:pt modelId="{54B97D23-70C8-4357-B5DE-ED9E43903BD6}" type="parTrans" cxnId="{49E6CF9C-EC34-4EAA-8A5B-61705009FBF1}">
      <dgm:prSet/>
      <dgm:spPr/>
      <dgm:t>
        <a:bodyPr/>
        <a:lstStyle/>
        <a:p>
          <a:endParaRPr lang="en-US"/>
        </a:p>
      </dgm:t>
    </dgm:pt>
    <dgm:pt modelId="{28C5E2AA-B3BC-47E1-938C-AEC3260E7EA0}" type="sibTrans" cxnId="{49E6CF9C-EC34-4EAA-8A5B-61705009FBF1}">
      <dgm:prSet/>
      <dgm:spPr/>
      <dgm:t>
        <a:bodyPr/>
        <a:lstStyle/>
        <a:p>
          <a:endParaRPr lang="en-US"/>
        </a:p>
      </dgm:t>
    </dgm:pt>
    <dgm:pt modelId="{3B357DA3-C267-4763-A4E6-835A34A60D22}">
      <dgm:prSet phldrT="[Text]"/>
      <dgm:spPr/>
      <dgm:t>
        <a:bodyPr/>
        <a:lstStyle/>
        <a:p>
          <a:r>
            <a:rPr lang="en-US" dirty="0"/>
            <a:t>(8)</a:t>
          </a:r>
        </a:p>
      </dgm:t>
    </dgm:pt>
    <dgm:pt modelId="{84213FBC-487D-4953-8369-F3A9B95AF6AA}" type="parTrans" cxnId="{F8356818-A377-47CA-A1BC-3E83428C9402}">
      <dgm:prSet/>
      <dgm:spPr/>
      <dgm:t>
        <a:bodyPr/>
        <a:lstStyle/>
        <a:p>
          <a:endParaRPr lang="en-US"/>
        </a:p>
      </dgm:t>
    </dgm:pt>
    <dgm:pt modelId="{88F716A0-8695-493D-A035-6BEA1C2C319D}" type="sibTrans" cxnId="{F8356818-A377-47CA-A1BC-3E83428C9402}">
      <dgm:prSet/>
      <dgm:spPr/>
      <dgm:t>
        <a:bodyPr/>
        <a:lstStyle/>
        <a:p>
          <a:endParaRPr lang="en-US"/>
        </a:p>
      </dgm:t>
    </dgm:pt>
    <dgm:pt modelId="{4CB4D716-5145-48C6-90C3-CEEF1133A12D}" type="pres">
      <dgm:prSet presAssocID="{BF7C28F4-6686-44AD-BAC1-CD522876EA4B}" presName="diagram" presStyleCnt="0">
        <dgm:presLayoutVars>
          <dgm:dir/>
          <dgm:animLvl val="lvl"/>
          <dgm:resizeHandles val="exact"/>
        </dgm:presLayoutVars>
      </dgm:prSet>
      <dgm:spPr/>
    </dgm:pt>
    <dgm:pt modelId="{C8AE9D08-2B94-4029-A40C-9226639E92D1}" type="pres">
      <dgm:prSet presAssocID="{A16E149E-FAFD-4B0C-9A76-03ED1A7718A0}" presName="compNode" presStyleCnt="0"/>
      <dgm:spPr/>
    </dgm:pt>
    <dgm:pt modelId="{0B2D2E77-B1F3-429A-84C5-6113BE3957C8}" type="pres">
      <dgm:prSet presAssocID="{A16E149E-FAFD-4B0C-9A76-03ED1A7718A0}" presName="childRect" presStyleLbl="bgAcc1" presStyleIdx="0" presStyleCnt="8">
        <dgm:presLayoutVars>
          <dgm:bulletEnabled val="1"/>
        </dgm:presLayoutVars>
      </dgm:prSet>
      <dgm:spPr/>
    </dgm:pt>
    <dgm:pt modelId="{920E73F4-5DEF-4AD3-9C5B-1212102ECEAD}" type="pres">
      <dgm:prSet presAssocID="{A16E149E-FAFD-4B0C-9A76-03ED1A7718A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F8C6489-66FE-4739-9CD6-8E192C5E7E5B}" type="pres">
      <dgm:prSet presAssocID="{A16E149E-FAFD-4B0C-9A76-03ED1A7718A0}" presName="parentRect" presStyleLbl="alignNode1" presStyleIdx="0" presStyleCnt="8"/>
      <dgm:spPr/>
    </dgm:pt>
    <dgm:pt modelId="{AD191626-1F2E-48A5-BD8B-358782E32026}" type="pres">
      <dgm:prSet presAssocID="{A16E149E-FAFD-4B0C-9A76-03ED1A7718A0}" presName="adorn" presStyleLbl="fgAccFollowNode1" presStyleIdx="0" presStyleCnt="8"/>
      <dgm:spPr/>
    </dgm:pt>
    <dgm:pt modelId="{A19BEB74-3079-4ECC-9A0D-61F2F5DE7972}" type="pres">
      <dgm:prSet presAssocID="{67E90CC0-D74F-469F-A559-272ACC6631F6}" presName="sibTrans" presStyleLbl="sibTrans2D1" presStyleIdx="0" presStyleCnt="0"/>
      <dgm:spPr/>
    </dgm:pt>
    <dgm:pt modelId="{4DC03984-2D3A-453F-A7B7-F839B9C7701B}" type="pres">
      <dgm:prSet presAssocID="{AC26A392-6A39-443C-86EC-F296CD7DF47E}" presName="compNode" presStyleCnt="0"/>
      <dgm:spPr/>
    </dgm:pt>
    <dgm:pt modelId="{E74E33DE-B2F6-4A1F-A3BB-9F464C0263D1}" type="pres">
      <dgm:prSet presAssocID="{AC26A392-6A39-443C-86EC-F296CD7DF47E}" presName="childRect" presStyleLbl="bgAcc1" presStyleIdx="1" presStyleCnt="8">
        <dgm:presLayoutVars>
          <dgm:bulletEnabled val="1"/>
        </dgm:presLayoutVars>
      </dgm:prSet>
      <dgm:spPr/>
    </dgm:pt>
    <dgm:pt modelId="{7F9657A5-30E8-410F-9F79-26B322E372F7}" type="pres">
      <dgm:prSet presAssocID="{AC26A392-6A39-443C-86EC-F296CD7DF47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5A4814A-ADEB-4B84-B166-91F81508D1AC}" type="pres">
      <dgm:prSet presAssocID="{AC26A392-6A39-443C-86EC-F296CD7DF47E}" presName="parentRect" presStyleLbl="alignNode1" presStyleIdx="1" presStyleCnt="8"/>
      <dgm:spPr/>
    </dgm:pt>
    <dgm:pt modelId="{7C85B51B-0E49-4AC2-8C03-688B7CDFB3D9}" type="pres">
      <dgm:prSet presAssocID="{AC26A392-6A39-443C-86EC-F296CD7DF47E}" presName="adorn" presStyleLbl="fgAccFollowNode1" presStyleIdx="1" presStyleCnt="8"/>
      <dgm:spPr/>
    </dgm:pt>
    <dgm:pt modelId="{64A3578D-78C0-4A6D-8795-B8111FDA69EC}" type="pres">
      <dgm:prSet presAssocID="{0C24F63D-AA55-4D3D-9BD1-5F14823AAF2C}" presName="sibTrans" presStyleLbl="sibTrans2D1" presStyleIdx="0" presStyleCnt="0"/>
      <dgm:spPr/>
    </dgm:pt>
    <dgm:pt modelId="{F74DA166-7AA0-404B-BFA3-DB1BFE587340}" type="pres">
      <dgm:prSet presAssocID="{C3853A97-DDAD-4156-9394-9E25EE553F31}" presName="compNode" presStyleCnt="0"/>
      <dgm:spPr/>
    </dgm:pt>
    <dgm:pt modelId="{0D2AE2E6-F2E3-4508-B61E-51E580C320A1}" type="pres">
      <dgm:prSet presAssocID="{C3853A97-DDAD-4156-9394-9E25EE553F31}" presName="childRect" presStyleLbl="bgAcc1" presStyleIdx="2" presStyleCnt="8">
        <dgm:presLayoutVars>
          <dgm:bulletEnabled val="1"/>
        </dgm:presLayoutVars>
      </dgm:prSet>
      <dgm:spPr/>
    </dgm:pt>
    <dgm:pt modelId="{F7D4AFBC-6276-4E63-AEB3-53DB6F0CBF2F}" type="pres">
      <dgm:prSet presAssocID="{C3853A97-DDAD-4156-9394-9E25EE553F3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FA7DCD4-A927-4FB4-B18B-5FB8A7658A66}" type="pres">
      <dgm:prSet presAssocID="{C3853A97-DDAD-4156-9394-9E25EE553F31}" presName="parentRect" presStyleLbl="alignNode1" presStyleIdx="2" presStyleCnt="8"/>
      <dgm:spPr/>
    </dgm:pt>
    <dgm:pt modelId="{9F55A95C-BACA-487E-A692-D9DB3A6DA389}" type="pres">
      <dgm:prSet presAssocID="{C3853A97-DDAD-4156-9394-9E25EE553F31}" presName="adorn" presStyleLbl="fgAccFollowNode1" presStyleIdx="2" presStyleCnt="8"/>
      <dgm:spPr/>
    </dgm:pt>
    <dgm:pt modelId="{1BB8A46C-A316-45D7-BE58-8C9369AF1D86}" type="pres">
      <dgm:prSet presAssocID="{245B8D56-325F-4ED1-A6D9-86C01EAB5169}" presName="sibTrans" presStyleLbl="sibTrans2D1" presStyleIdx="0" presStyleCnt="0"/>
      <dgm:spPr/>
    </dgm:pt>
    <dgm:pt modelId="{AEE58D18-69C3-4CCE-B52B-53D137F9CFCD}" type="pres">
      <dgm:prSet presAssocID="{FB15A4F5-B7C0-433B-B2A7-5A4B93324AC6}" presName="compNode" presStyleCnt="0"/>
      <dgm:spPr/>
    </dgm:pt>
    <dgm:pt modelId="{527BB31D-EB28-4A4F-948C-0BC7016475DB}" type="pres">
      <dgm:prSet presAssocID="{FB15A4F5-B7C0-433B-B2A7-5A4B93324AC6}" presName="childRect" presStyleLbl="bgAcc1" presStyleIdx="3" presStyleCnt="8">
        <dgm:presLayoutVars>
          <dgm:bulletEnabled val="1"/>
        </dgm:presLayoutVars>
      </dgm:prSet>
      <dgm:spPr/>
    </dgm:pt>
    <dgm:pt modelId="{81C4EA46-82A6-4426-98F8-FEF0A4067452}" type="pres">
      <dgm:prSet presAssocID="{FB15A4F5-B7C0-433B-B2A7-5A4B93324AC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BB8A5C0-8BBB-4C12-B919-A2032FB7107B}" type="pres">
      <dgm:prSet presAssocID="{FB15A4F5-B7C0-433B-B2A7-5A4B93324AC6}" presName="parentRect" presStyleLbl="alignNode1" presStyleIdx="3" presStyleCnt="8"/>
      <dgm:spPr/>
    </dgm:pt>
    <dgm:pt modelId="{5BB3EFC8-463D-4A6E-8B1D-B3B8D2E234DD}" type="pres">
      <dgm:prSet presAssocID="{FB15A4F5-B7C0-433B-B2A7-5A4B93324AC6}" presName="adorn" presStyleLbl="fgAccFollowNode1" presStyleIdx="3" presStyleCnt="8"/>
      <dgm:spPr/>
    </dgm:pt>
    <dgm:pt modelId="{42105975-ABFE-43EB-BB9F-124ED83F4189}" type="pres">
      <dgm:prSet presAssocID="{C5940FBE-16BE-4163-BF5E-0EE1CA0D160D}" presName="sibTrans" presStyleLbl="sibTrans2D1" presStyleIdx="0" presStyleCnt="0"/>
      <dgm:spPr/>
    </dgm:pt>
    <dgm:pt modelId="{626C690A-8B67-467B-83C3-A8EF002F13B8}" type="pres">
      <dgm:prSet presAssocID="{672D4BB5-BA1D-4DC3-8C72-A60784DF1BB1}" presName="compNode" presStyleCnt="0"/>
      <dgm:spPr/>
    </dgm:pt>
    <dgm:pt modelId="{3AF251F9-15C9-44D9-BEF9-5F3EB8777040}" type="pres">
      <dgm:prSet presAssocID="{672D4BB5-BA1D-4DC3-8C72-A60784DF1BB1}" presName="childRect" presStyleLbl="bgAcc1" presStyleIdx="4" presStyleCnt="8">
        <dgm:presLayoutVars>
          <dgm:bulletEnabled val="1"/>
        </dgm:presLayoutVars>
      </dgm:prSet>
      <dgm:spPr/>
    </dgm:pt>
    <dgm:pt modelId="{3EC611D4-72C5-413C-B9F1-10829550E260}" type="pres">
      <dgm:prSet presAssocID="{672D4BB5-BA1D-4DC3-8C72-A60784DF1BB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BED598B-CC45-46F7-87A9-66A8BBA54759}" type="pres">
      <dgm:prSet presAssocID="{672D4BB5-BA1D-4DC3-8C72-A60784DF1BB1}" presName="parentRect" presStyleLbl="alignNode1" presStyleIdx="4" presStyleCnt="8"/>
      <dgm:spPr/>
    </dgm:pt>
    <dgm:pt modelId="{21C499E3-FE1E-4B74-A0E9-39EFE5CF134E}" type="pres">
      <dgm:prSet presAssocID="{672D4BB5-BA1D-4DC3-8C72-A60784DF1BB1}" presName="adorn" presStyleLbl="fgAccFollowNode1" presStyleIdx="4" presStyleCnt="8"/>
      <dgm:spPr/>
    </dgm:pt>
    <dgm:pt modelId="{2B9ACC0A-0762-4BD1-84BD-6BFA131D6489}" type="pres">
      <dgm:prSet presAssocID="{6891A08C-CE4A-4262-8C6B-4FF3F2A0CD6E}" presName="sibTrans" presStyleLbl="sibTrans2D1" presStyleIdx="0" presStyleCnt="0"/>
      <dgm:spPr/>
    </dgm:pt>
    <dgm:pt modelId="{9FF6EB77-593A-4749-973C-CF48AB4790A0}" type="pres">
      <dgm:prSet presAssocID="{DD0849B1-2DB5-4839-83A6-C7F791EE28E5}" presName="compNode" presStyleCnt="0"/>
      <dgm:spPr/>
    </dgm:pt>
    <dgm:pt modelId="{725265CF-A205-4F9D-A341-29605103E467}" type="pres">
      <dgm:prSet presAssocID="{DD0849B1-2DB5-4839-83A6-C7F791EE28E5}" presName="childRect" presStyleLbl="bgAcc1" presStyleIdx="5" presStyleCnt="8">
        <dgm:presLayoutVars>
          <dgm:bulletEnabled val="1"/>
        </dgm:presLayoutVars>
      </dgm:prSet>
      <dgm:spPr/>
    </dgm:pt>
    <dgm:pt modelId="{C2A8A471-D8BD-4EE3-B5D9-82A069552241}" type="pres">
      <dgm:prSet presAssocID="{DD0849B1-2DB5-4839-83A6-C7F791EE28E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9823AA2-8715-4C3E-B24F-E8C91E868BF2}" type="pres">
      <dgm:prSet presAssocID="{DD0849B1-2DB5-4839-83A6-C7F791EE28E5}" presName="parentRect" presStyleLbl="alignNode1" presStyleIdx="5" presStyleCnt="8"/>
      <dgm:spPr/>
    </dgm:pt>
    <dgm:pt modelId="{6139914F-9946-481E-977E-D877E090932B}" type="pres">
      <dgm:prSet presAssocID="{DD0849B1-2DB5-4839-83A6-C7F791EE28E5}" presName="adorn" presStyleLbl="fgAccFollowNode1" presStyleIdx="5" presStyleCnt="8"/>
      <dgm:spPr/>
    </dgm:pt>
    <dgm:pt modelId="{FBE70AEB-0279-4B3C-AFF1-95EF0A20087F}" type="pres">
      <dgm:prSet presAssocID="{A5F9FE2E-412B-4BF3-B999-A82AC7E616E5}" presName="sibTrans" presStyleLbl="sibTrans2D1" presStyleIdx="0" presStyleCnt="0"/>
      <dgm:spPr/>
    </dgm:pt>
    <dgm:pt modelId="{593D7418-7DF4-4B0F-927C-ED9F90EACB4E}" type="pres">
      <dgm:prSet presAssocID="{5CC8F549-D566-4907-B7C1-A8B773DE3E05}" presName="compNode" presStyleCnt="0"/>
      <dgm:spPr/>
    </dgm:pt>
    <dgm:pt modelId="{356B7FE5-61D1-400C-9C70-72972146D0A6}" type="pres">
      <dgm:prSet presAssocID="{5CC8F549-D566-4907-B7C1-A8B773DE3E05}" presName="childRect" presStyleLbl="bgAcc1" presStyleIdx="6" presStyleCnt="8">
        <dgm:presLayoutVars>
          <dgm:bulletEnabled val="1"/>
        </dgm:presLayoutVars>
      </dgm:prSet>
      <dgm:spPr/>
    </dgm:pt>
    <dgm:pt modelId="{4C773CC1-6E1A-4439-9C82-CD49E8316D91}" type="pres">
      <dgm:prSet presAssocID="{5CC8F549-D566-4907-B7C1-A8B773DE3E0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4D54A9D-7312-48FB-AE5D-E5DF0387AFFE}" type="pres">
      <dgm:prSet presAssocID="{5CC8F549-D566-4907-B7C1-A8B773DE3E05}" presName="parentRect" presStyleLbl="alignNode1" presStyleIdx="6" presStyleCnt="8"/>
      <dgm:spPr/>
    </dgm:pt>
    <dgm:pt modelId="{26AD7D94-F156-47E4-8D33-C74709A3CEE4}" type="pres">
      <dgm:prSet presAssocID="{5CC8F549-D566-4907-B7C1-A8B773DE3E05}" presName="adorn" presStyleLbl="fgAccFollowNode1" presStyleIdx="6" presStyleCnt="8"/>
      <dgm:spPr/>
    </dgm:pt>
    <dgm:pt modelId="{1128563A-F439-46A7-8212-AFF5505E3AEC}" type="pres">
      <dgm:prSet presAssocID="{FA040097-CEF9-41A8-8701-635BE7A742D6}" presName="sibTrans" presStyleLbl="sibTrans2D1" presStyleIdx="0" presStyleCnt="0"/>
      <dgm:spPr/>
    </dgm:pt>
    <dgm:pt modelId="{79BD9C73-C41E-4A26-9A9F-CC07AC9BBFB8}" type="pres">
      <dgm:prSet presAssocID="{3B357DA3-C267-4763-A4E6-835A34A60D22}" presName="compNode" presStyleCnt="0"/>
      <dgm:spPr/>
    </dgm:pt>
    <dgm:pt modelId="{77971EDE-1767-4977-824A-5F4C0E3AF561}" type="pres">
      <dgm:prSet presAssocID="{3B357DA3-C267-4763-A4E6-835A34A60D22}" presName="childRect" presStyleLbl="bgAcc1" presStyleIdx="7" presStyleCnt="8">
        <dgm:presLayoutVars>
          <dgm:bulletEnabled val="1"/>
        </dgm:presLayoutVars>
      </dgm:prSet>
      <dgm:spPr/>
    </dgm:pt>
    <dgm:pt modelId="{C89EB673-F834-45D9-9738-30BA51A17682}" type="pres">
      <dgm:prSet presAssocID="{3B357DA3-C267-4763-A4E6-835A34A60D2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AD01DED-E31E-467A-8874-FFA6AE19857E}" type="pres">
      <dgm:prSet presAssocID="{3B357DA3-C267-4763-A4E6-835A34A60D22}" presName="parentRect" presStyleLbl="alignNode1" presStyleIdx="7" presStyleCnt="8"/>
      <dgm:spPr/>
    </dgm:pt>
    <dgm:pt modelId="{7EC2F22B-089B-4192-A9CD-7EF42A40A32F}" type="pres">
      <dgm:prSet presAssocID="{3B357DA3-C267-4763-A4E6-835A34A60D22}" presName="adorn" presStyleLbl="fgAccFollowNode1" presStyleIdx="7" presStyleCnt="8"/>
      <dgm:spPr/>
    </dgm:pt>
  </dgm:ptLst>
  <dgm:cxnLst>
    <dgm:cxn modelId="{8748DE01-B651-4799-B2CB-D6319699C86B}" type="presOf" srcId="{25C32F60-199C-4C24-B102-3872186E6E97}" destId="{725265CF-A205-4F9D-A341-29605103E467}" srcOrd="0" destOrd="0" presId="urn:microsoft.com/office/officeart/2005/8/layout/bList2"/>
    <dgm:cxn modelId="{A455BD0A-4EB1-4F14-B4E6-11F15F9BD23A}" srcId="{AC26A392-6A39-443C-86EC-F296CD7DF47E}" destId="{6A2EB716-CA14-48DE-B189-6318B15A2EA1}" srcOrd="0" destOrd="0" parTransId="{B380BAB3-F2B7-4DB8-8FCD-979108C7835E}" sibTransId="{7ADF6058-2941-4E49-833F-78C89CF7090C}"/>
    <dgm:cxn modelId="{0E11230D-4FC7-4507-8651-FA833B0C44B4}" type="presOf" srcId="{C3853A97-DDAD-4156-9394-9E25EE553F31}" destId="{9FA7DCD4-A927-4FB4-B18B-5FB8A7658A66}" srcOrd="1" destOrd="0" presId="urn:microsoft.com/office/officeart/2005/8/layout/bList2"/>
    <dgm:cxn modelId="{CEC96513-B185-4D6F-95C1-D8D062411A6D}" type="presOf" srcId="{B747A055-A2A4-4FD2-865F-287438F2367A}" destId="{77971EDE-1767-4977-824A-5F4C0E3AF561}" srcOrd="0" destOrd="0" presId="urn:microsoft.com/office/officeart/2005/8/layout/bList2"/>
    <dgm:cxn modelId="{F8356818-A377-47CA-A1BC-3E83428C9402}" srcId="{BF7C28F4-6686-44AD-BAC1-CD522876EA4B}" destId="{3B357DA3-C267-4763-A4E6-835A34A60D22}" srcOrd="7" destOrd="0" parTransId="{84213FBC-487D-4953-8369-F3A9B95AF6AA}" sibTransId="{88F716A0-8695-493D-A035-6BEA1C2C319D}"/>
    <dgm:cxn modelId="{5D3B261B-ADAC-43B0-9A38-F917D1E60D41}" srcId="{DD0849B1-2DB5-4839-83A6-C7F791EE28E5}" destId="{02813E82-DA78-42ED-89A2-5D4AD1EF8F9A}" srcOrd="1" destOrd="0" parTransId="{7ACF6C86-38A7-4F21-AEF3-DDA41EC92B2B}" sibTransId="{86F34DB6-E3B6-4192-89D7-9E5458C41815}"/>
    <dgm:cxn modelId="{538B4122-23BD-4159-834B-8372FD472A1F}" type="presOf" srcId="{6A2EB716-CA14-48DE-B189-6318B15A2EA1}" destId="{E74E33DE-B2F6-4A1F-A3BB-9F464C0263D1}" srcOrd="0" destOrd="0" presId="urn:microsoft.com/office/officeart/2005/8/layout/bList2"/>
    <dgm:cxn modelId="{7D90152A-C02E-45C5-8F6D-EBF67B23BCB4}" type="presOf" srcId="{FB15A4F5-B7C0-433B-B2A7-5A4B93324AC6}" destId="{81C4EA46-82A6-4426-98F8-FEF0A4067452}" srcOrd="0" destOrd="0" presId="urn:microsoft.com/office/officeart/2005/8/layout/bList2"/>
    <dgm:cxn modelId="{F185C830-639C-4D6B-AF7B-4F5DB0CF8B13}" type="presOf" srcId="{FB15A4F5-B7C0-433B-B2A7-5A4B93324AC6}" destId="{5BB8A5C0-8BBB-4C12-B919-A2032FB7107B}" srcOrd="1" destOrd="0" presId="urn:microsoft.com/office/officeart/2005/8/layout/bList2"/>
    <dgm:cxn modelId="{9B2AE739-7E1B-4462-ACE9-D53E926EDB10}" srcId="{BF7C28F4-6686-44AD-BAC1-CD522876EA4B}" destId="{AC26A392-6A39-443C-86EC-F296CD7DF47E}" srcOrd="1" destOrd="0" parTransId="{EA6F4266-D029-44D8-BCE5-859F164B4B15}" sibTransId="{0C24F63D-AA55-4D3D-9BD1-5F14823AAF2C}"/>
    <dgm:cxn modelId="{0C3CB63D-AE4F-40C9-8603-36E609CC8CD8}" type="presOf" srcId="{8C7984A6-B7A3-4DDD-8F5F-A409CC708F08}" destId="{0B2D2E77-B1F3-429A-84C5-6113BE3957C8}" srcOrd="0" destOrd="0" presId="urn:microsoft.com/office/officeart/2005/8/layout/bList2"/>
    <dgm:cxn modelId="{95BDFF5B-098D-44E9-8344-F41BF34E401B}" type="presOf" srcId="{5CC8F549-D566-4907-B7C1-A8B773DE3E05}" destId="{4C773CC1-6E1A-4439-9C82-CD49E8316D91}" srcOrd="0" destOrd="0" presId="urn:microsoft.com/office/officeart/2005/8/layout/bList2"/>
    <dgm:cxn modelId="{CD62465F-A1AD-453F-A610-9ABF04DDA191}" type="presOf" srcId="{5CC8F549-D566-4907-B7C1-A8B773DE3E05}" destId="{C4D54A9D-7312-48FB-AE5D-E5DF0387AFFE}" srcOrd="1" destOrd="0" presId="urn:microsoft.com/office/officeart/2005/8/layout/bList2"/>
    <dgm:cxn modelId="{65115E61-A4D5-4080-B4E6-FB5388EDC41D}" type="presOf" srcId="{F44C1E05-2F2C-4284-9D23-1C2569B732BF}" destId="{3AF251F9-15C9-44D9-BEF9-5F3EB8777040}" srcOrd="0" destOrd="1" presId="urn:microsoft.com/office/officeart/2005/8/layout/bList2"/>
    <dgm:cxn modelId="{915EEA45-16D4-4F93-A74A-A90B43307049}" srcId="{BF7C28F4-6686-44AD-BAC1-CD522876EA4B}" destId="{672D4BB5-BA1D-4DC3-8C72-A60784DF1BB1}" srcOrd="4" destOrd="0" parTransId="{00FE2173-5172-476A-9B95-7F83D435BB75}" sibTransId="{6891A08C-CE4A-4262-8C6B-4FF3F2A0CD6E}"/>
    <dgm:cxn modelId="{018C046A-19C5-46EE-9176-36BC17E55217}" type="presOf" srcId="{AC26A392-6A39-443C-86EC-F296CD7DF47E}" destId="{E5A4814A-ADEB-4B84-B166-91F81508D1AC}" srcOrd="1" destOrd="0" presId="urn:microsoft.com/office/officeart/2005/8/layout/bList2"/>
    <dgm:cxn modelId="{DEDBB34A-78F5-4189-BC50-73B2C48DBC35}" type="presOf" srcId="{44EE09A1-E8EC-457E-8ABB-1EEAC319DD35}" destId="{527BB31D-EB28-4A4F-948C-0BC7016475DB}" srcOrd="0" destOrd="1" presId="urn:microsoft.com/office/officeart/2005/8/layout/bList2"/>
    <dgm:cxn modelId="{3687C76D-BDE3-4C5F-8E5F-78F876F97EC6}" srcId="{DD0849B1-2DB5-4839-83A6-C7F791EE28E5}" destId="{25C32F60-199C-4C24-B102-3872186E6E97}" srcOrd="0" destOrd="0" parTransId="{1B2AAF3E-4F03-4119-B7EA-F4B5F6FE992C}" sibTransId="{DBB7E999-6897-4BD0-9FCD-DCD383C0B167}"/>
    <dgm:cxn modelId="{A9388E6F-148C-42D0-9375-E9122549066E}" srcId="{BF7C28F4-6686-44AD-BAC1-CD522876EA4B}" destId="{DD0849B1-2DB5-4839-83A6-C7F791EE28E5}" srcOrd="5" destOrd="0" parTransId="{C507D03E-2955-492F-9FA4-2E4BEC2B8BF4}" sibTransId="{A5F9FE2E-412B-4BF3-B999-A82AC7E616E5}"/>
    <dgm:cxn modelId="{82CA3373-87A7-4609-ACDC-200307067A24}" srcId="{BF7C28F4-6686-44AD-BAC1-CD522876EA4B}" destId="{FB15A4F5-B7C0-433B-B2A7-5A4B93324AC6}" srcOrd="3" destOrd="0" parTransId="{2F18C925-7F97-4F7E-B271-D70FEA3FECAD}" sibTransId="{C5940FBE-16BE-4163-BF5E-0EE1CA0D160D}"/>
    <dgm:cxn modelId="{5579F653-2C1D-416A-8CDF-6663464BDF53}" type="presOf" srcId="{BF7C28F4-6686-44AD-BAC1-CD522876EA4B}" destId="{4CB4D716-5145-48C6-90C3-CEEF1133A12D}" srcOrd="0" destOrd="0" presId="urn:microsoft.com/office/officeart/2005/8/layout/bList2"/>
    <dgm:cxn modelId="{67566B54-B3C0-410E-8D19-DCC77B34FCAD}" srcId="{BF7C28F4-6686-44AD-BAC1-CD522876EA4B}" destId="{5CC8F549-D566-4907-B7C1-A8B773DE3E05}" srcOrd="6" destOrd="0" parTransId="{D415D3A1-EA76-4724-9650-6DB0ED9B8401}" sibTransId="{FA040097-CEF9-41A8-8701-635BE7A742D6}"/>
    <dgm:cxn modelId="{0371A176-3B83-4FE8-9F50-C19305FF0F7E}" type="presOf" srcId="{A16E149E-FAFD-4B0C-9A76-03ED1A7718A0}" destId="{7F8C6489-66FE-4739-9CD6-8E192C5E7E5B}" srcOrd="1" destOrd="0" presId="urn:microsoft.com/office/officeart/2005/8/layout/bList2"/>
    <dgm:cxn modelId="{29E3B179-A374-4223-B31E-FF2643ED7C3C}" srcId="{FB15A4F5-B7C0-433B-B2A7-5A4B93324AC6}" destId="{FFEAE888-F080-4AFF-A6DD-883FAC409B7E}" srcOrd="0" destOrd="0" parTransId="{52BA6526-3B1B-4E55-8EFA-2543129ABEE1}" sibTransId="{20C651C7-04CE-43CA-9F67-62232FE582B6}"/>
    <dgm:cxn modelId="{A89A997A-483E-4D12-A5FD-51556C3D8DF3}" srcId="{A16E149E-FAFD-4B0C-9A76-03ED1A7718A0}" destId="{8C7984A6-B7A3-4DDD-8F5F-A409CC708F08}" srcOrd="0" destOrd="0" parTransId="{83D8955E-1617-41FB-A494-99504087485B}" sibTransId="{F84016BF-E74E-46EA-AF40-0F0A8A5DAD68}"/>
    <dgm:cxn modelId="{23D23B7C-1B5A-47B9-A68A-F56C84EE0F9D}" type="presOf" srcId="{02813E82-DA78-42ED-89A2-5D4AD1EF8F9A}" destId="{725265CF-A205-4F9D-A341-29605103E467}" srcOrd="0" destOrd="1" presId="urn:microsoft.com/office/officeart/2005/8/layout/bList2"/>
    <dgm:cxn modelId="{004FB27F-A74C-4E40-8CAB-DCF354631F6C}" type="presOf" srcId="{A16E149E-FAFD-4B0C-9A76-03ED1A7718A0}" destId="{920E73F4-5DEF-4AD3-9C5B-1212102ECEAD}" srcOrd="0" destOrd="0" presId="urn:microsoft.com/office/officeart/2005/8/layout/bList2"/>
    <dgm:cxn modelId="{AF85708C-3668-4924-84AA-113107C9DDB7}" type="presOf" srcId="{DD0849B1-2DB5-4839-83A6-C7F791EE28E5}" destId="{79823AA2-8715-4C3E-B24F-E8C91E868BF2}" srcOrd="1" destOrd="0" presId="urn:microsoft.com/office/officeart/2005/8/layout/bList2"/>
    <dgm:cxn modelId="{0A84AE93-4720-45A3-94AE-72220D2E1751}" type="presOf" srcId="{2DF116A0-5CB7-4C6B-AE8F-063653630BB8}" destId="{356B7FE5-61D1-400C-9C70-72972146D0A6}" srcOrd="0" destOrd="0" presId="urn:microsoft.com/office/officeart/2005/8/layout/bList2"/>
    <dgm:cxn modelId="{63D88D94-58DC-45C2-827C-7CB08443D293}" type="presOf" srcId="{A5F9FE2E-412B-4BF3-B999-A82AC7E616E5}" destId="{FBE70AEB-0279-4B3C-AFF1-95EF0A20087F}" srcOrd="0" destOrd="0" presId="urn:microsoft.com/office/officeart/2005/8/layout/bList2"/>
    <dgm:cxn modelId="{E67EFB9B-AC02-4800-9CA1-348EA871DC3E}" srcId="{C3853A97-DDAD-4156-9394-9E25EE553F31}" destId="{A27ED8B8-03B4-451E-AAC3-77FFC0152CC6}" srcOrd="0" destOrd="0" parTransId="{A60D1381-0F99-4862-9AC5-6E9EF1CF2E51}" sibTransId="{2F8112FE-732C-4DD5-B1CB-7211CA59B2D7}"/>
    <dgm:cxn modelId="{49E6CF9C-EC34-4EAA-8A5B-61705009FBF1}" srcId="{3B357DA3-C267-4763-A4E6-835A34A60D22}" destId="{B747A055-A2A4-4FD2-865F-287438F2367A}" srcOrd="0" destOrd="0" parTransId="{54B97D23-70C8-4357-B5DE-ED9E43903BD6}" sibTransId="{28C5E2AA-B3BC-47E1-938C-AEC3260E7EA0}"/>
    <dgm:cxn modelId="{DEB172A4-EE66-4F3B-8E1B-E3DF04ED03E2}" type="presOf" srcId="{6891A08C-CE4A-4262-8C6B-4FF3F2A0CD6E}" destId="{2B9ACC0A-0762-4BD1-84BD-6BFA131D6489}" srcOrd="0" destOrd="0" presId="urn:microsoft.com/office/officeart/2005/8/layout/bList2"/>
    <dgm:cxn modelId="{E45962A8-9960-401B-994D-0E718ACF3B9A}" type="presOf" srcId="{FA040097-CEF9-41A8-8701-635BE7A742D6}" destId="{1128563A-F439-46A7-8212-AFF5505E3AEC}" srcOrd="0" destOrd="0" presId="urn:microsoft.com/office/officeart/2005/8/layout/bList2"/>
    <dgm:cxn modelId="{48C8BBAB-F446-404F-9315-2E45EB14C193}" type="presOf" srcId="{DD0849B1-2DB5-4839-83A6-C7F791EE28E5}" destId="{C2A8A471-D8BD-4EE3-B5D9-82A069552241}" srcOrd="0" destOrd="0" presId="urn:microsoft.com/office/officeart/2005/8/layout/bList2"/>
    <dgm:cxn modelId="{565C4BAE-BF47-47B8-8EF2-496E6733C6C9}" srcId="{672D4BB5-BA1D-4DC3-8C72-A60784DF1BB1}" destId="{F44C1E05-2F2C-4284-9D23-1C2569B732BF}" srcOrd="1" destOrd="0" parTransId="{45433A40-7661-471D-AA20-72AE9D8C3EDC}" sibTransId="{2E64A29F-93BC-4B5D-B6D2-442F3021CB3C}"/>
    <dgm:cxn modelId="{11C5CFB1-08B4-4FB1-A91F-99C1D475FB7F}" type="presOf" srcId="{245B8D56-325F-4ED1-A6D9-86C01EAB5169}" destId="{1BB8A46C-A316-45D7-BE58-8C9369AF1D86}" srcOrd="0" destOrd="0" presId="urn:microsoft.com/office/officeart/2005/8/layout/bList2"/>
    <dgm:cxn modelId="{34435DBC-B2CD-4975-B7E1-C99F82419CB5}" type="presOf" srcId="{227FC243-1D0D-45A3-9F8F-C3746CB2B610}" destId="{0B2D2E77-B1F3-429A-84C5-6113BE3957C8}" srcOrd="0" destOrd="1" presId="urn:microsoft.com/office/officeart/2005/8/layout/bList2"/>
    <dgm:cxn modelId="{660978BD-A448-41FA-BB61-CA63EB883CB2}" type="presOf" srcId="{3B357DA3-C267-4763-A4E6-835A34A60D22}" destId="{C89EB673-F834-45D9-9738-30BA51A17682}" srcOrd="0" destOrd="0" presId="urn:microsoft.com/office/officeart/2005/8/layout/bList2"/>
    <dgm:cxn modelId="{1007AAC0-484B-4304-A45A-09FB3BB5AFD3}" srcId="{BF7C28F4-6686-44AD-BAC1-CD522876EA4B}" destId="{C3853A97-DDAD-4156-9394-9E25EE553F31}" srcOrd="2" destOrd="0" parTransId="{378BFC90-4011-4ED0-B6A5-ACC5BB09C4C2}" sibTransId="{245B8D56-325F-4ED1-A6D9-86C01EAB5169}"/>
    <dgm:cxn modelId="{DA42E8C2-D4D7-4F5E-A019-0FCD8C110638}" type="presOf" srcId="{FFEAE888-F080-4AFF-A6DD-883FAC409B7E}" destId="{527BB31D-EB28-4A4F-948C-0BC7016475DB}" srcOrd="0" destOrd="0" presId="urn:microsoft.com/office/officeart/2005/8/layout/bList2"/>
    <dgm:cxn modelId="{2B9523C8-7B13-426B-AA10-EDCAF2B6609A}" type="presOf" srcId="{CA86D68F-08FC-4DFD-AB8C-9BC9A5F5BBA3}" destId="{527BB31D-EB28-4A4F-948C-0BC7016475DB}" srcOrd="0" destOrd="2" presId="urn:microsoft.com/office/officeart/2005/8/layout/bList2"/>
    <dgm:cxn modelId="{3C8A3BC9-DAAA-47A2-89EA-BA457469801F}" srcId="{FB15A4F5-B7C0-433B-B2A7-5A4B93324AC6}" destId="{CA86D68F-08FC-4DFD-AB8C-9BC9A5F5BBA3}" srcOrd="2" destOrd="0" parTransId="{F5A93D55-7D99-49D1-B660-9C164F5D51D9}" sibTransId="{A3A2290D-91AF-4A7E-8F29-E3108CBA0223}"/>
    <dgm:cxn modelId="{8043B9CE-3F80-45B7-9271-5619C03F2E06}" type="presOf" srcId="{FA73191B-894E-4CBC-8CDD-18DFBE1F0179}" destId="{3AF251F9-15C9-44D9-BEF9-5F3EB8777040}" srcOrd="0" destOrd="0" presId="urn:microsoft.com/office/officeart/2005/8/layout/bList2"/>
    <dgm:cxn modelId="{BAD16ECF-D92F-4024-BA42-8B51A09B7B5C}" srcId="{5CC8F549-D566-4907-B7C1-A8B773DE3E05}" destId="{2DF116A0-5CB7-4C6B-AE8F-063653630BB8}" srcOrd="0" destOrd="0" parTransId="{14133A7F-7F7B-4C5C-B0FB-F53DC3882BD4}" sibTransId="{35039045-ACA6-477F-931E-78EC5C7B07DF}"/>
    <dgm:cxn modelId="{741ACAD1-F8E5-489B-A4CE-3C7D6FC872B9}" type="presOf" srcId="{67E90CC0-D74F-469F-A559-272ACC6631F6}" destId="{A19BEB74-3079-4ECC-9A0D-61F2F5DE7972}" srcOrd="0" destOrd="0" presId="urn:microsoft.com/office/officeart/2005/8/layout/bList2"/>
    <dgm:cxn modelId="{3FF205DA-5EAC-4A02-B947-0193DCB22E50}" srcId="{BF7C28F4-6686-44AD-BAC1-CD522876EA4B}" destId="{A16E149E-FAFD-4B0C-9A76-03ED1A7718A0}" srcOrd="0" destOrd="0" parTransId="{23C506BB-8770-49A6-8342-474F29CA6ECE}" sibTransId="{67E90CC0-D74F-469F-A559-272ACC6631F6}"/>
    <dgm:cxn modelId="{ED0810DA-36F9-4DB6-B6C6-862252DC43F1}" type="presOf" srcId="{C5940FBE-16BE-4163-BF5E-0EE1CA0D160D}" destId="{42105975-ABFE-43EB-BB9F-124ED83F4189}" srcOrd="0" destOrd="0" presId="urn:microsoft.com/office/officeart/2005/8/layout/bList2"/>
    <dgm:cxn modelId="{7BD572DB-5E55-474C-8012-F27487DB1943}" type="presOf" srcId="{672D4BB5-BA1D-4DC3-8C72-A60784DF1BB1}" destId="{3EC611D4-72C5-413C-B9F1-10829550E260}" srcOrd="0" destOrd="0" presId="urn:microsoft.com/office/officeart/2005/8/layout/bList2"/>
    <dgm:cxn modelId="{160AA5E8-1D91-428C-85AC-07FCE6493C86}" srcId="{672D4BB5-BA1D-4DC3-8C72-A60784DF1BB1}" destId="{FA73191B-894E-4CBC-8CDD-18DFBE1F0179}" srcOrd="0" destOrd="0" parTransId="{314BE9BB-D5BD-4528-B0F0-8104C912309E}" sibTransId="{DC17725E-213B-4638-B0FA-BDF9A330417E}"/>
    <dgm:cxn modelId="{160F45EB-2F79-40AF-9BAA-E3D6072FC46E}" srcId="{FB15A4F5-B7C0-433B-B2A7-5A4B93324AC6}" destId="{44EE09A1-E8EC-457E-8ABB-1EEAC319DD35}" srcOrd="1" destOrd="0" parTransId="{E53C5B25-3F47-446E-A0C2-F40E9E8BC2EF}" sibTransId="{3BB215FB-05CA-415A-B9DE-789A2BD2B245}"/>
    <dgm:cxn modelId="{62198CED-9B47-4F39-9441-ACD16E08752A}" type="presOf" srcId="{0C24F63D-AA55-4D3D-9BD1-5F14823AAF2C}" destId="{64A3578D-78C0-4A6D-8795-B8111FDA69EC}" srcOrd="0" destOrd="0" presId="urn:microsoft.com/office/officeart/2005/8/layout/bList2"/>
    <dgm:cxn modelId="{7D2B34F5-BFA0-4671-989C-A24F444CD4F7}" type="presOf" srcId="{3B357DA3-C267-4763-A4E6-835A34A60D22}" destId="{2AD01DED-E31E-467A-8874-FFA6AE19857E}" srcOrd="1" destOrd="0" presId="urn:microsoft.com/office/officeart/2005/8/layout/bList2"/>
    <dgm:cxn modelId="{3D15DAF5-FB37-467A-95C6-813877D0B10A}" type="presOf" srcId="{AC26A392-6A39-443C-86EC-F296CD7DF47E}" destId="{7F9657A5-30E8-410F-9F79-26B322E372F7}" srcOrd="0" destOrd="0" presId="urn:microsoft.com/office/officeart/2005/8/layout/bList2"/>
    <dgm:cxn modelId="{E36B1CF6-7FD3-4F9D-80D7-2B4D7B5505AD}" type="presOf" srcId="{672D4BB5-BA1D-4DC3-8C72-A60784DF1BB1}" destId="{CBED598B-CC45-46F7-87A9-66A8BBA54759}" srcOrd="1" destOrd="0" presId="urn:microsoft.com/office/officeart/2005/8/layout/bList2"/>
    <dgm:cxn modelId="{C9DB99FA-B734-4AAF-94EC-E3575EE9BC20}" srcId="{A16E149E-FAFD-4B0C-9A76-03ED1A7718A0}" destId="{227FC243-1D0D-45A3-9F8F-C3746CB2B610}" srcOrd="1" destOrd="0" parTransId="{A49832C0-DFD6-459F-8F4F-4AEFD87BCC0E}" sibTransId="{E1A1D32F-1A45-4342-9DB2-94313E742160}"/>
    <dgm:cxn modelId="{45BA41FC-8A5A-4006-9659-ECD54E4BD790}" type="presOf" srcId="{C3853A97-DDAD-4156-9394-9E25EE553F31}" destId="{F7D4AFBC-6276-4E63-AEB3-53DB6F0CBF2F}" srcOrd="0" destOrd="0" presId="urn:microsoft.com/office/officeart/2005/8/layout/bList2"/>
    <dgm:cxn modelId="{D986CEFD-7794-4138-85D7-32F5A210AC0F}" type="presOf" srcId="{A27ED8B8-03B4-451E-AAC3-77FFC0152CC6}" destId="{0D2AE2E6-F2E3-4508-B61E-51E580C320A1}" srcOrd="0" destOrd="0" presId="urn:microsoft.com/office/officeart/2005/8/layout/bList2"/>
    <dgm:cxn modelId="{7365DD6A-A989-444F-8AC3-730034899030}" type="presParOf" srcId="{4CB4D716-5145-48C6-90C3-CEEF1133A12D}" destId="{C8AE9D08-2B94-4029-A40C-9226639E92D1}" srcOrd="0" destOrd="0" presId="urn:microsoft.com/office/officeart/2005/8/layout/bList2"/>
    <dgm:cxn modelId="{A1A4DD48-D106-4831-82F0-2B22F82659BB}" type="presParOf" srcId="{C8AE9D08-2B94-4029-A40C-9226639E92D1}" destId="{0B2D2E77-B1F3-429A-84C5-6113BE3957C8}" srcOrd="0" destOrd="0" presId="urn:microsoft.com/office/officeart/2005/8/layout/bList2"/>
    <dgm:cxn modelId="{FB08A8A3-0D59-4146-B7BB-75544DAE4A51}" type="presParOf" srcId="{C8AE9D08-2B94-4029-A40C-9226639E92D1}" destId="{920E73F4-5DEF-4AD3-9C5B-1212102ECEAD}" srcOrd="1" destOrd="0" presId="urn:microsoft.com/office/officeart/2005/8/layout/bList2"/>
    <dgm:cxn modelId="{08991B32-4D2D-42DB-BCC2-7C9E6FEB942F}" type="presParOf" srcId="{C8AE9D08-2B94-4029-A40C-9226639E92D1}" destId="{7F8C6489-66FE-4739-9CD6-8E192C5E7E5B}" srcOrd="2" destOrd="0" presId="urn:microsoft.com/office/officeart/2005/8/layout/bList2"/>
    <dgm:cxn modelId="{29B7A300-0BE0-496D-9AB6-9AD5240EEE85}" type="presParOf" srcId="{C8AE9D08-2B94-4029-A40C-9226639E92D1}" destId="{AD191626-1F2E-48A5-BD8B-358782E32026}" srcOrd="3" destOrd="0" presId="urn:microsoft.com/office/officeart/2005/8/layout/bList2"/>
    <dgm:cxn modelId="{3A6BC714-8E61-47B0-9DDF-0D7E160BFEC0}" type="presParOf" srcId="{4CB4D716-5145-48C6-90C3-CEEF1133A12D}" destId="{A19BEB74-3079-4ECC-9A0D-61F2F5DE7972}" srcOrd="1" destOrd="0" presId="urn:microsoft.com/office/officeart/2005/8/layout/bList2"/>
    <dgm:cxn modelId="{5EC78E47-6080-4050-8E75-2C455216923B}" type="presParOf" srcId="{4CB4D716-5145-48C6-90C3-CEEF1133A12D}" destId="{4DC03984-2D3A-453F-A7B7-F839B9C7701B}" srcOrd="2" destOrd="0" presId="urn:microsoft.com/office/officeart/2005/8/layout/bList2"/>
    <dgm:cxn modelId="{09D47F9E-F640-4D6B-A306-FB4751E5D09C}" type="presParOf" srcId="{4DC03984-2D3A-453F-A7B7-F839B9C7701B}" destId="{E74E33DE-B2F6-4A1F-A3BB-9F464C0263D1}" srcOrd="0" destOrd="0" presId="urn:microsoft.com/office/officeart/2005/8/layout/bList2"/>
    <dgm:cxn modelId="{AC30EB0E-2858-4BA6-91B2-2D485082BB5C}" type="presParOf" srcId="{4DC03984-2D3A-453F-A7B7-F839B9C7701B}" destId="{7F9657A5-30E8-410F-9F79-26B322E372F7}" srcOrd="1" destOrd="0" presId="urn:microsoft.com/office/officeart/2005/8/layout/bList2"/>
    <dgm:cxn modelId="{734AEF6D-06F8-4F13-A509-1B868B767BB5}" type="presParOf" srcId="{4DC03984-2D3A-453F-A7B7-F839B9C7701B}" destId="{E5A4814A-ADEB-4B84-B166-91F81508D1AC}" srcOrd="2" destOrd="0" presId="urn:microsoft.com/office/officeart/2005/8/layout/bList2"/>
    <dgm:cxn modelId="{4E58BDFF-74FF-47FA-8AA2-0D7AF2F8FEB7}" type="presParOf" srcId="{4DC03984-2D3A-453F-A7B7-F839B9C7701B}" destId="{7C85B51B-0E49-4AC2-8C03-688B7CDFB3D9}" srcOrd="3" destOrd="0" presId="urn:microsoft.com/office/officeart/2005/8/layout/bList2"/>
    <dgm:cxn modelId="{943E4BE3-77C2-4951-8674-30A67979F7F3}" type="presParOf" srcId="{4CB4D716-5145-48C6-90C3-CEEF1133A12D}" destId="{64A3578D-78C0-4A6D-8795-B8111FDA69EC}" srcOrd="3" destOrd="0" presId="urn:microsoft.com/office/officeart/2005/8/layout/bList2"/>
    <dgm:cxn modelId="{33CB88ED-9B40-47AF-9F60-37A260EE71F8}" type="presParOf" srcId="{4CB4D716-5145-48C6-90C3-CEEF1133A12D}" destId="{F74DA166-7AA0-404B-BFA3-DB1BFE587340}" srcOrd="4" destOrd="0" presId="urn:microsoft.com/office/officeart/2005/8/layout/bList2"/>
    <dgm:cxn modelId="{60D880A6-9002-4217-800E-97CB5EA22D99}" type="presParOf" srcId="{F74DA166-7AA0-404B-BFA3-DB1BFE587340}" destId="{0D2AE2E6-F2E3-4508-B61E-51E580C320A1}" srcOrd="0" destOrd="0" presId="urn:microsoft.com/office/officeart/2005/8/layout/bList2"/>
    <dgm:cxn modelId="{6E01A1A1-FB01-437E-9207-80F52BAC2EAC}" type="presParOf" srcId="{F74DA166-7AA0-404B-BFA3-DB1BFE587340}" destId="{F7D4AFBC-6276-4E63-AEB3-53DB6F0CBF2F}" srcOrd="1" destOrd="0" presId="urn:microsoft.com/office/officeart/2005/8/layout/bList2"/>
    <dgm:cxn modelId="{79385630-AA38-4D8C-86DE-1D93B7E9D237}" type="presParOf" srcId="{F74DA166-7AA0-404B-BFA3-DB1BFE587340}" destId="{9FA7DCD4-A927-4FB4-B18B-5FB8A7658A66}" srcOrd="2" destOrd="0" presId="urn:microsoft.com/office/officeart/2005/8/layout/bList2"/>
    <dgm:cxn modelId="{C2828809-90EB-4191-8CA4-340600E5C4C0}" type="presParOf" srcId="{F74DA166-7AA0-404B-BFA3-DB1BFE587340}" destId="{9F55A95C-BACA-487E-A692-D9DB3A6DA389}" srcOrd="3" destOrd="0" presId="urn:microsoft.com/office/officeart/2005/8/layout/bList2"/>
    <dgm:cxn modelId="{1910CD2D-2AE1-4857-883A-A593642C7CD4}" type="presParOf" srcId="{4CB4D716-5145-48C6-90C3-CEEF1133A12D}" destId="{1BB8A46C-A316-45D7-BE58-8C9369AF1D86}" srcOrd="5" destOrd="0" presId="urn:microsoft.com/office/officeart/2005/8/layout/bList2"/>
    <dgm:cxn modelId="{52B3C3E7-55F5-4390-BD7A-CCB7C403C535}" type="presParOf" srcId="{4CB4D716-5145-48C6-90C3-CEEF1133A12D}" destId="{AEE58D18-69C3-4CCE-B52B-53D137F9CFCD}" srcOrd="6" destOrd="0" presId="urn:microsoft.com/office/officeart/2005/8/layout/bList2"/>
    <dgm:cxn modelId="{94BD8C48-F302-46E8-B4C2-F8362437F937}" type="presParOf" srcId="{AEE58D18-69C3-4CCE-B52B-53D137F9CFCD}" destId="{527BB31D-EB28-4A4F-948C-0BC7016475DB}" srcOrd="0" destOrd="0" presId="urn:microsoft.com/office/officeart/2005/8/layout/bList2"/>
    <dgm:cxn modelId="{29CA23C7-693D-4BD3-B175-0C9D6536B33E}" type="presParOf" srcId="{AEE58D18-69C3-4CCE-B52B-53D137F9CFCD}" destId="{81C4EA46-82A6-4426-98F8-FEF0A4067452}" srcOrd="1" destOrd="0" presId="urn:microsoft.com/office/officeart/2005/8/layout/bList2"/>
    <dgm:cxn modelId="{E465ECF9-4FBE-4428-8AB5-B29A4446D841}" type="presParOf" srcId="{AEE58D18-69C3-4CCE-B52B-53D137F9CFCD}" destId="{5BB8A5C0-8BBB-4C12-B919-A2032FB7107B}" srcOrd="2" destOrd="0" presId="urn:microsoft.com/office/officeart/2005/8/layout/bList2"/>
    <dgm:cxn modelId="{A3786030-E191-48C5-AB18-B27A1F27AC43}" type="presParOf" srcId="{AEE58D18-69C3-4CCE-B52B-53D137F9CFCD}" destId="{5BB3EFC8-463D-4A6E-8B1D-B3B8D2E234DD}" srcOrd="3" destOrd="0" presId="urn:microsoft.com/office/officeart/2005/8/layout/bList2"/>
    <dgm:cxn modelId="{153EBAA9-59BA-4A44-9A94-4427ED069ACB}" type="presParOf" srcId="{4CB4D716-5145-48C6-90C3-CEEF1133A12D}" destId="{42105975-ABFE-43EB-BB9F-124ED83F4189}" srcOrd="7" destOrd="0" presId="urn:microsoft.com/office/officeart/2005/8/layout/bList2"/>
    <dgm:cxn modelId="{F5901018-6D50-4C19-BA6D-C7AA3F9D8DC7}" type="presParOf" srcId="{4CB4D716-5145-48C6-90C3-CEEF1133A12D}" destId="{626C690A-8B67-467B-83C3-A8EF002F13B8}" srcOrd="8" destOrd="0" presId="urn:microsoft.com/office/officeart/2005/8/layout/bList2"/>
    <dgm:cxn modelId="{38A6964A-9F23-4338-B946-E4003AF56FFC}" type="presParOf" srcId="{626C690A-8B67-467B-83C3-A8EF002F13B8}" destId="{3AF251F9-15C9-44D9-BEF9-5F3EB8777040}" srcOrd="0" destOrd="0" presId="urn:microsoft.com/office/officeart/2005/8/layout/bList2"/>
    <dgm:cxn modelId="{10C8CA78-4C9E-4DE9-B2E8-B78A662D3957}" type="presParOf" srcId="{626C690A-8B67-467B-83C3-A8EF002F13B8}" destId="{3EC611D4-72C5-413C-B9F1-10829550E260}" srcOrd="1" destOrd="0" presId="urn:microsoft.com/office/officeart/2005/8/layout/bList2"/>
    <dgm:cxn modelId="{1D381CB0-EBE3-47F6-B881-EFFE6FBEF9A6}" type="presParOf" srcId="{626C690A-8B67-467B-83C3-A8EF002F13B8}" destId="{CBED598B-CC45-46F7-87A9-66A8BBA54759}" srcOrd="2" destOrd="0" presId="urn:microsoft.com/office/officeart/2005/8/layout/bList2"/>
    <dgm:cxn modelId="{4DB0669D-DCA4-485B-A36E-FBB717072B0B}" type="presParOf" srcId="{626C690A-8B67-467B-83C3-A8EF002F13B8}" destId="{21C499E3-FE1E-4B74-A0E9-39EFE5CF134E}" srcOrd="3" destOrd="0" presId="urn:microsoft.com/office/officeart/2005/8/layout/bList2"/>
    <dgm:cxn modelId="{BF71D042-7648-4A3F-AE9B-6DB0AF953243}" type="presParOf" srcId="{4CB4D716-5145-48C6-90C3-CEEF1133A12D}" destId="{2B9ACC0A-0762-4BD1-84BD-6BFA131D6489}" srcOrd="9" destOrd="0" presId="urn:microsoft.com/office/officeart/2005/8/layout/bList2"/>
    <dgm:cxn modelId="{675A0E9D-ACFE-483A-899D-16256F1880B2}" type="presParOf" srcId="{4CB4D716-5145-48C6-90C3-CEEF1133A12D}" destId="{9FF6EB77-593A-4749-973C-CF48AB4790A0}" srcOrd="10" destOrd="0" presId="urn:microsoft.com/office/officeart/2005/8/layout/bList2"/>
    <dgm:cxn modelId="{EDA7D6FB-54D2-4926-9FE2-FE931CD385B2}" type="presParOf" srcId="{9FF6EB77-593A-4749-973C-CF48AB4790A0}" destId="{725265CF-A205-4F9D-A341-29605103E467}" srcOrd="0" destOrd="0" presId="urn:microsoft.com/office/officeart/2005/8/layout/bList2"/>
    <dgm:cxn modelId="{9A786602-FC0E-4D28-8C67-E95CC3D00F30}" type="presParOf" srcId="{9FF6EB77-593A-4749-973C-CF48AB4790A0}" destId="{C2A8A471-D8BD-4EE3-B5D9-82A069552241}" srcOrd="1" destOrd="0" presId="urn:microsoft.com/office/officeart/2005/8/layout/bList2"/>
    <dgm:cxn modelId="{D0F4D241-4FB4-4D37-B577-7EF5F1E25FC8}" type="presParOf" srcId="{9FF6EB77-593A-4749-973C-CF48AB4790A0}" destId="{79823AA2-8715-4C3E-B24F-E8C91E868BF2}" srcOrd="2" destOrd="0" presId="urn:microsoft.com/office/officeart/2005/8/layout/bList2"/>
    <dgm:cxn modelId="{FC7C8180-F3AE-44B7-ABB9-A87FDDCCE03F}" type="presParOf" srcId="{9FF6EB77-593A-4749-973C-CF48AB4790A0}" destId="{6139914F-9946-481E-977E-D877E090932B}" srcOrd="3" destOrd="0" presId="urn:microsoft.com/office/officeart/2005/8/layout/bList2"/>
    <dgm:cxn modelId="{D1CF649B-C592-426C-8406-B1501ECDDB16}" type="presParOf" srcId="{4CB4D716-5145-48C6-90C3-CEEF1133A12D}" destId="{FBE70AEB-0279-4B3C-AFF1-95EF0A20087F}" srcOrd="11" destOrd="0" presId="urn:microsoft.com/office/officeart/2005/8/layout/bList2"/>
    <dgm:cxn modelId="{4A804843-3374-4BC6-AD9D-98FF918D5A3A}" type="presParOf" srcId="{4CB4D716-5145-48C6-90C3-CEEF1133A12D}" destId="{593D7418-7DF4-4B0F-927C-ED9F90EACB4E}" srcOrd="12" destOrd="0" presId="urn:microsoft.com/office/officeart/2005/8/layout/bList2"/>
    <dgm:cxn modelId="{1DD37CF2-72BB-4115-9E7B-D41F9FBA014A}" type="presParOf" srcId="{593D7418-7DF4-4B0F-927C-ED9F90EACB4E}" destId="{356B7FE5-61D1-400C-9C70-72972146D0A6}" srcOrd="0" destOrd="0" presId="urn:microsoft.com/office/officeart/2005/8/layout/bList2"/>
    <dgm:cxn modelId="{0AE0FD26-9330-4813-AC2F-679F08533753}" type="presParOf" srcId="{593D7418-7DF4-4B0F-927C-ED9F90EACB4E}" destId="{4C773CC1-6E1A-4439-9C82-CD49E8316D91}" srcOrd="1" destOrd="0" presId="urn:microsoft.com/office/officeart/2005/8/layout/bList2"/>
    <dgm:cxn modelId="{4064E004-EF9A-4D6C-87E5-2C317C6AA626}" type="presParOf" srcId="{593D7418-7DF4-4B0F-927C-ED9F90EACB4E}" destId="{C4D54A9D-7312-48FB-AE5D-E5DF0387AFFE}" srcOrd="2" destOrd="0" presId="urn:microsoft.com/office/officeart/2005/8/layout/bList2"/>
    <dgm:cxn modelId="{BC7A4F6C-F9A0-4A16-AB67-D853CBDAAB16}" type="presParOf" srcId="{593D7418-7DF4-4B0F-927C-ED9F90EACB4E}" destId="{26AD7D94-F156-47E4-8D33-C74709A3CEE4}" srcOrd="3" destOrd="0" presId="urn:microsoft.com/office/officeart/2005/8/layout/bList2"/>
    <dgm:cxn modelId="{C314ACC0-8C1B-4FF2-A47C-55FE6CA0EE58}" type="presParOf" srcId="{4CB4D716-5145-48C6-90C3-CEEF1133A12D}" destId="{1128563A-F439-46A7-8212-AFF5505E3AEC}" srcOrd="13" destOrd="0" presId="urn:microsoft.com/office/officeart/2005/8/layout/bList2"/>
    <dgm:cxn modelId="{1E1D5B76-118A-4454-9D8C-0B8027BBC09A}" type="presParOf" srcId="{4CB4D716-5145-48C6-90C3-CEEF1133A12D}" destId="{79BD9C73-C41E-4A26-9A9F-CC07AC9BBFB8}" srcOrd="14" destOrd="0" presId="urn:microsoft.com/office/officeart/2005/8/layout/bList2"/>
    <dgm:cxn modelId="{A66A315D-F1A8-4CD2-B235-0155013631F3}" type="presParOf" srcId="{79BD9C73-C41E-4A26-9A9F-CC07AC9BBFB8}" destId="{77971EDE-1767-4977-824A-5F4C0E3AF561}" srcOrd="0" destOrd="0" presId="urn:microsoft.com/office/officeart/2005/8/layout/bList2"/>
    <dgm:cxn modelId="{C8B14EBE-2A96-4C25-A39E-184D4246CA29}" type="presParOf" srcId="{79BD9C73-C41E-4A26-9A9F-CC07AC9BBFB8}" destId="{C89EB673-F834-45D9-9738-30BA51A17682}" srcOrd="1" destOrd="0" presId="urn:microsoft.com/office/officeart/2005/8/layout/bList2"/>
    <dgm:cxn modelId="{E567ED43-68A1-4B3D-9701-F41537013F8A}" type="presParOf" srcId="{79BD9C73-C41E-4A26-9A9F-CC07AC9BBFB8}" destId="{2AD01DED-E31E-467A-8874-FFA6AE19857E}" srcOrd="2" destOrd="0" presId="urn:microsoft.com/office/officeart/2005/8/layout/bList2"/>
    <dgm:cxn modelId="{F270A745-74F9-460D-A868-14EC46732C2E}" type="presParOf" srcId="{79BD9C73-C41E-4A26-9A9F-CC07AC9BBFB8}" destId="{7EC2F22B-089B-4192-A9CD-7EF42A40A32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96635-641A-40C6-BD91-3D2362FAFF5A}">
      <dsp:nvSpPr>
        <dsp:cNvPr id="0" name=""/>
        <dsp:cNvSpPr/>
      </dsp:nvSpPr>
      <dsp:spPr>
        <a:xfrm>
          <a:off x="0" y="618679"/>
          <a:ext cx="11216641" cy="82490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1FF6C0-2D6F-4F5C-AF93-7180CFF6C3EF}">
      <dsp:nvSpPr>
        <dsp:cNvPr id="0" name=""/>
        <dsp:cNvSpPr/>
      </dsp:nvSpPr>
      <dsp:spPr>
        <a:xfrm>
          <a:off x="2772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Linear regression</a:t>
          </a:r>
        </a:p>
      </dsp:txBody>
      <dsp:txXfrm>
        <a:off x="2772" y="0"/>
        <a:ext cx="1614309" cy="824905"/>
      </dsp:txXfrm>
    </dsp:sp>
    <dsp:sp modelId="{0A1AA54E-F155-4C9E-8DD6-6A66B615CC97}">
      <dsp:nvSpPr>
        <dsp:cNvPr id="0" name=""/>
        <dsp:cNvSpPr/>
      </dsp:nvSpPr>
      <dsp:spPr>
        <a:xfrm>
          <a:off x="706813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ED3F5F-6B12-4931-A4F9-0856940025C4}">
      <dsp:nvSpPr>
        <dsp:cNvPr id="0" name=""/>
        <dsp:cNvSpPr/>
      </dsp:nvSpPr>
      <dsp:spPr>
        <a:xfrm>
          <a:off x="1697797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</dsp:txBody>
      <dsp:txXfrm>
        <a:off x="1697797" y="1237358"/>
        <a:ext cx="1614309" cy="824905"/>
      </dsp:txXfrm>
    </dsp:sp>
    <dsp:sp modelId="{D01C60A9-E15B-47AC-9F5E-C7E1AC4A7955}">
      <dsp:nvSpPr>
        <dsp:cNvPr id="0" name=""/>
        <dsp:cNvSpPr/>
      </dsp:nvSpPr>
      <dsp:spPr>
        <a:xfrm>
          <a:off x="2401838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F6E5E-3C2B-4E08-8A4E-504C4977B0C6}">
      <dsp:nvSpPr>
        <dsp:cNvPr id="0" name=""/>
        <dsp:cNvSpPr/>
      </dsp:nvSpPr>
      <dsp:spPr>
        <a:xfrm>
          <a:off x="3392821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Generalized linear models</a:t>
          </a:r>
        </a:p>
      </dsp:txBody>
      <dsp:txXfrm>
        <a:off x="3392821" y="0"/>
        <a:ext cx="1614309" cy="824905"/>
      </dsp:txXfrm>
    </dsp:sp>
    <dsp:sp modelId="{BA9424FF-AF31-4AD2-80FA-F5B086C6D975}">
      <dsp:nvSpPr>
        <dsp:cNvPr id="0" name=""/>
        <dsp:cNvSpPr/>
      </dsp:nvSpPr>
      <dsp:spPr>
        <a:xfrm>
          <a:off x="409686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B88069-EA45-4DF3-A439-ADF6F28D848E}">
      <dsp:nvSpPr>
        <dsp:cNvPr id="0" name=""/>
        <dsp:cNvSpPr/>
      </dsp:nvSpPr>
      <dsp:spPr>
        <a:xfrm>
          <a:off x="5087846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Single-layer neural networks</a:t>
          </a:r>
        </a:p>
      </dsp:txBody>
      <dsp:txXfrm>
        <a:off x="5087846" y="1237358"/>
        <a:ext cx="1614309" cy="824905"/>
      </dsp:txXfrm>
    </dsp:sp>
    <dsp:sp modelId="{D361F227-60C0-47BA-92D0-8E4E456520CB}">
      <dsp:nvSpPr>
        <dsp:cNvPr id="0" name=""/>
        <dsp:cNvSpPr/>
      </dsp:nvSpPr>
      <dsp:spPr>
        <a:xfrm>
          <a:off x="5791887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A0CBC-73C0-4A56-8F6C-A58CE9555FB8}">
      <dsp:nvSpPr>
        <dsp:cNvPr id="0" name=""/>
        <dsp:cNvSpPr/>
      </dsp:nvSpPr>
      <dsp:spPr>
        <a:xfrm>
          <a:off x="6782870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Multilayer neural networks</a:t>
          </a:r>
        </a:p>
      </dsp:txBody>
      <dsp:txXfrm>
        <a:off x="6782870" y="0"/>
        <a:ext cx="1614309" cy="824905"/>
      </dsp:txXfrm>
    </dsp:sp>
    <dsp:sp modelId="{A07A931B-8637-4BEB-BB7D-9703BE0D1DA9}">
      <dsp:nvSpPr>
        <dsp:cNvPr id="0" name=""/>
        <dsp:cNvSpPr/>
      </dsp:nvSpPr>
      <dsp:spPr>
        <a:xfrm>
          <a:off x="748691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DDCDA6-BB66-4069-B9D2-F10F05784775}">
      <dsp:nvSpPr>
        <dsp:cNvPr id="0" name=""/>
        <dsp:cNvSpPr/>
      </dsp:nvSpPr>
      <dsp:spPr>
        <a:xfrm>
          <a:off x="8477895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Convolutional neural networks</a:t>
          </a:r>
        </a:p>
      </dsp:txBody>
      <dsp:txXfrm>
        <a:off x="8477895" y="1237358"/>
        <a:ext cx="1614309" cy="824905"/>
      </dsp:txXfrm>
    </dsp:sp>
    <dsp:sp modelId="{A27FC50D-ED17-4C8B-8A80-698FA49098FA}">
      <dsp:nvSpPr>
        <dsp:cNvPr id="0" name=""/>
        <dsp:cNvSpPr/>
      </dsp:nvSpPr>
      <dsp:spPr>
        <a:xfrm>
          <a:off x="9181936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42D4A-C762-471A-B526-33EB94CF74A0}">
      <dsp:nvSpPr>
        <dsp:cNvPr id="0" name=""/>
        <dsp:cNvSpPr/>
      </dsp:nvSpPr>
      <dsp:spPr>
        <a:xfrm>
          <a:off x="0" y="1370647"/>
          <a:ext cx="11215687" cy="182753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A6CA9-929A-4872-BC33-1A9AD2A6F2AC}">
      <dsp:nvSpPr>
        <dsp:cNvPr id="0" name=""/>
        <dsp:cNvSpPr/>
      </dsp:nvSpPr>
      <dsp:spPr>
        <a:xfrm>
          <a:off x="4928" y="0"/>
          <a:ext cx="3252987" cy="182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1943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McCulloch and Pitts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First computation model for neural networks</a:t>
          </a:r>
        </a:p>
      </dsp:txBody>
      <dsp:txXfrm>
        <a:off x="4928" y="0"/>
        <a:ext cx="3252987" cy="1827530"/>
      </dsp:txXfrm>
    </dsp:sp>
    <dsp:sp modelId="{3322490B-511F-4027-83D4-3E4B4B5D2ECC}">
      <dsp:nvSpPr>
        <dsp:cNvPr id="0" name=""/>
        <dsp:cNvSpPr/>
      </dsp:nvSpPr>
      <dsp:spPr>
        <a:xfrm>
          <a:off x="1402981" y="2055971"/>
          <a:ext cx="456882" cy="45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34E2C-5F09-4ADE-88A4-86399C7EB96A}">
      <dsp:nvSpPr>
        <dsp:cNvPr id="0" name=""/>
        <dsp:cNvSpPr/>
      </dsp:nvSpPr>
      <dsp:spPr>
        <a:xfrm>
          <a:off x="3420565" y="2741295"/>
          <a:ext cx="3252987" cy="182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1958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Rosenblatt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Developed “perceptron,” an algorithm for neural networks to learn from data</a:t>
          </a:r>
        </a:p>
      </dsp:txBody>
      <dsp:txXfrm>
        <a:off x="3420565" y="2741295"/>
        <a:ext cx="3252987" cy="1827530"/>
      </dsp:txXfrm>
    </dsp:sp>
    <dsp:sp modelId="{96C21204-F545-4232-800D-CDDE7F9D06CF}">
      <dsp:nvSpPr>
        <dsp:cNvPr id="0" name=""/>
        <dsp:cNvSpPr/>
      </dsp:nvSpPr>
      <dsp:spPr>
        <a:xfrm>
          <a:off x="4818617" y="2055971"/>
          <a:ext cx="456882" cy="45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7A609-75DD-4C15-B0AA-FE4B1D095BA8}">
      <dsp:nvSpPr>
        <dsp:cNvPr id="0" name=""/>
        <dsp:cNvSpPr/>
      </dsp:nvSpPr>
      <dsp:spPr>
        <a:xfrm>
          <a:off x="6836202" y="0"/>
          <a:ext cx="3252987" cy="182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1969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Interest cooled by book </a:t>
          </a:r>
          <a:r>
            <a:rPr lang="en-US" sz="1600" i="1" kern="1200" dirty="0"/>
            <a:t>Perceptrons</a:t>
          </a:r>
          <a:r>
            <a:rPr lang="en-US" sz="1600" i="0" kern="1200" dirty="0"/>
            <a:t> by Minsky and Papert, which showed difficulties with current neural network approaches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The XOR problem</a:t>
          </a:r>
        </a:p>
      </dsp:txBody>
      <dsp:txXfrm>
        <a:off x="6836202" y="0"/>
        <a:ext cx="3252987" cy="1827530"/>
      </dsp:txXfrm>
    </dsp:sp>
    <dsp:sp modelId="{B535B18E-FC8B-40BE-8DA8-8F9077117E35}">
      <dsp:nvSpPr>
        <dsp:cNvPr id="0" name=""/>
        <dsp:cNvSpPr/>
      </dsp:nvSpPr>
      <dsp:spPr>
        <a:xfrm>
          <a:off x="8234254" y="2055971"/>
          <a:ext cx="456882" cy="45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51BDB-1885-47C3-A470-D25989235C48}">
      <dsp:nvSpPr>
        <dsp:cNvPr id="0" name=""/>
        <dsp:cNvSpPr/>
      </dsp:nvSpPr>
      <dsp:spPr>
        <a:xfrm>
          <a:off x="836561" y="512203"/>
          <a:ext cx="4669310" cy="4669310"/>
        </a:xfrm>
        <a:prstGeom prst="circularArrow">
          <a:avLst>
            <a:gd name="adj1" fmla="val 4668"/>
            <a:gd name="adj2" fmla="val 272909"/>
            <a:gd name="adj3" fmla="val 12982817"/>
            <a:gd name="adj4" fmla="val 17928455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68492-8B2B-4B1D-B69B-137456ABB628}">
      <dsp:nvSpPr>
        <dsp:cNvPr id="0" name=""/>
        <dsp:cNvSpPr/>
      </dsp:nvSpPr>
      <dsp:spPr>
        <a:xfrm>
          <a:off x="1676966" y="606448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Feedforward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Feed the data through the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output of each node based on the current weights</a:t>
          </a:r>
        </a:p>
      </dsp:txBody>
      <dsp:txXfrm>
        <a:off x="1749909" y="679391"/>
        <a:ext cx="2842614" cy="1348364"/>
      </dsp:txXfrm>
    </dsp:sp>
    <dsp:sp modelId="{963C2507-490D-4F5F-87E8-B9EB717E40F8}">
      <dsp:nvSpPr>
        <dsp:cNvPr id="0" name=""/>
        <dsp:cNvSpPr/>
      </dsp:nvSpPr>
      <dsp:spPr>
        <a:xfrm>
          <a:off x="3353559" y="2283040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Gradient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gradient of the cost function with respect to the last hidden layer</a:t>
          </a:r>
        </a:p>
      </dsp:txBody>
      <dsp:txXfrm>
        <a:off x="3426502" y="2355983"/>
        <a:ext cx="2842614" cy="1348364"/>
      </dsp:txXfrm>
    </dsp:sp>
    <dsp:sp modelId="{88236103-5A22-45F1-93C1-4D97322D0BDE}">
      <dsp:nvSpPr>
        <dsp:cNvPr id="0" name=""/>
        <dsp:cNvSpPr/>
      </dsp:nvSpPr>
      <dsp:spPr>
        <a:xfrm>
          <a:off x="1676966" y="3959633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Backward propagation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Work backwards through the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gradient of the cost function as they depend on the weights in the lower layers</a:t>
          </a:r>
        </a:p>
      </dsp:txBody>
      <dsp:txXfrm>
        <a:off x="1749909" y="4032576"/>
        <a:ext cx="2842614" cy="1348364"/>
      </dsp:txXfrm>
    </dsp:sp>
    <dsp:sp modelId="{0005B4F8-EFE1-46FE-B69A-623C300FEBA7}">
      <dsp:nvSpPr>
        <dsp:cNvPr id="0" name=""/>
        <dsp:cNvSpPr/>
      </dsp:nvSpPr>
      <dsp:spPr>
        <a:xfrm>
          <a:off x="374" y="2283040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Update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Update the weights using gradient descent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Return to step 1 “Feedforward”</a:t>
          </a:r>
        </a:p>
      </dsp:txBody>
      <dsp:txXfrm>
        <a:off x="73317" y="2355983"/>
        <a:ext cx="2842614" cy="13483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D2E77-B1F3-429A-84C5-6113BE3957C8}">
      <dsp:nvSpPr>
        <dsp:cNvPr id="0" name=""/>
        <dsp:cNvSpPr/>
      </dsp:nvSpPr>
      <dsp:spPr>
        <a:xfrm>
          <a:off x="575095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Load</a:t>
          </a:r>
          <a:r>
            <a:rPr lang="en-US" sz="1400" kern="1200" dirty="0"/>
            <a:t> and </a:t>
          </a:r>
          <a:r>
            <a:rPr lang="en-US" sz="1400" b="1" kern="1200" dirty="0"/>
            <a:t>prepare</a:t>
          </a:r>
          <a:r>
            <a:rPr lang="en-US" sz="1400" kern="1200" dirty="0"/>
            <a:t> your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 “real life,” this always takes the most time!</a:t>
          </a:r>
        </a:p>
      </dsp:txBody>
      <dsp:txXfrm>
        <a:off x="613450" y="41252"/>
        <a:ext cx="2116119" cy="1598546"/>
      </dsp:txXfrm>
    </dsp:sp>
    <dsp:sp modelId="{7F8C6489-66FE-4739-9CD6-8E192C5E7E5B}">
      <dsp:nvSpPr>
        <dsp:cNvPr id="0" name=""/>
        <dsp:cNvSpPr/>
      </dsp:nvSpPr>
      <dsp:spPr>
        <a:xfrm>
          <a:off x="575095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(1)</a:t>
          </a:r>
        </a:p>
      </dsp:txBody>
      <dsp:txXfrm>
        <a:off x="575095" y="1639798"/>
        <a:ext cx="1544246" cy="703867"/>
      </dsp:txXfrm>
    </dsp:sp>
    <dsp:sp modelId="{AD191626-1F2E-48A5-BD8B-358782E32026}">
      <dsp:nvSpPr>
        <dsp:cNvPr id="0" name=""/>
        <dsp:cNvSpPr/>
      </dsp:nvSpPr>
      <dsp:spPr>
        <a:xfrm>
          <a:off x="2181373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E33DE-B2F6-4A1F-A3BB-9F464C0263D1}">
      <dsp:nvSpPr>
        <dsp:cNvPr id="0" name=""/>
        <dsp:cNvSpPr/>
      </dsp:nvSpPr>
      <dsp:spPr>
        <a:xfrm>
          <a:off x="3139004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</a:t>
          </a:r>
          <a:r>
            <a:rPr lang="en-US" sz="1400" b="1" kern="1200" dirty="0"/>
            <a:t>model object</a:t>
          </a:r>
          <a:r>
            <a:rPr lang="en-US" sz="1400" b="0" kern="1200" dirty="0"/>
            <a:t> using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sz="1400" b="0" kern="1200" dirty="0"/>
            <a:t>.</a:t>
          </a:r>
          <a:endParaRPr lang="en-US" sz="1400" kern="1200" dirty="0"/>
        </a:p>
      </dsp:txBody>
      <dsp:txXfrm>
        <a:off x="3177359" y="41252"/>
        <a:ext cx="2116119" cy="1598546"/>
      </dsp:txXfrm>
    </dsp:sp>
    <dsp:sp modelId="{E5A4814A-ADEB-4B84-B166-91F81508D1AC}">
      <dsp:nvSpPr>
        <dsp:cNvPr id="0" name=""/>
        <dsp:cNvSpPr/>
      </dsp:nvSpPr>
      <dsp:spPr>
        <a:xfrm>
          <a:off x="3139004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(2)</a:t>
          </a:r>
        </a:p>
      </dsp:txBody>
      <dsp:txXfrm>
        <a:off x="3139004" y="1639798"/>
        <a:ext cx="1544246" cy="703867"/>
      </dsp:txXfrm>
    </dsp:sp>
    <dsp:sp modelId="{7C85B51B-0E49-4AC2-8C03-688B7CDFB3D9}">
      <dsp:nvSpPr>
        <dsp:cNvPr id="0" name=""/>
        <dsp:cNvSpPr/>
      </dsp:nvSpPr>
      <dsp:spPr>
        <a:xfrm>
          <a:off x="4745282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AE2E6-F2E3-4508-B61E-51E580C320A1}">
      <dsp:nvSpPr>
        <dsp:cNvPr id="0" name=""/>
        <dsp:cNvSpPr/>
      </dsp:nvSpPr>
      <dsp:spPr>
        <a:xfrm>
          <a:off x="570291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the </a:t>
          </a:r>
          <a:r>
            <a:rPr lang="en-US" sz="1400" b="1" kern="1200" dirty="0"/>
            <a:t>layers</a:t>
          </a:r>
          <a:r>
            <a:rPr lang="en-US" sz="1400" b="0" kern="1200" dirty="0"/>
            <a:t> you desire. Specify layer properties as you go. We will use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b="0" kern="1200" dirty="0"/>
            <a:t> layers.</a:t>
          </a:r>
          <a:endParaRPr lang="en-US" sz="1400" kern="1200" dirty="0"/>
        </a:p>
      </dsp:txBody>
      <dsp:txXfrm>
        <a:off x="5741268" y="41252"/>
        <a:ext cx="2116119" cy="1598546"/>
      </dsp:txXfrm>
    </dsp:sp>
    <dsp:sp modelId="{9FA7DCD4-A927-4FB4-B18B-5FB8A7658A66}">
      <dsp:nvSpPr>
        <dsp:cNvPr id="0" name=""/>
        <dsp:cNvSpPr/>
      </dsp:nvSpPr>
      <dsp:spPr>
        <a:xfrm>
          <a:off x="570291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(3)</a:t>
          </a:r>
        </a:p>
      </dsp:txBody>
      <dsp:txXfrm>
        <a:off x="5702913" y="1639798"/>
        <a:ext cx="1544246" cy="703867"/>
      </dsp:txXfrm>
    </dsp:sp>
    <dsp:sp modelId="{9F55A95C-BACA-487E-A692-D9DB3A6DA389}">
      <dsp:nvSpPr>
        <dsp:cNvPr id="0" name=""/>
        <dsp:cNvSpPr/>
      </dsp:nvSpPr>
      <dsp:spPr>
        <a:xfrm>
          <a:off x="730919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BB31D-EB28-4A4F-948C-0BC7016475DB}">
      <dsp:nvSpPr>
        <dsp:cNvPr id="0" name=""/>
        <dsp:cNvSpPr/>
      </dsp:nvSpPr>
      <dsp:spPr>
        <a:xfrm>
          <a:off x="826682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an </a:t>
          </a:r>
          <a:r>
            <a:rPr lang="en-US" sz="1400" b="1" kern="1200" dirty="0"/>
            <a:t>output</a:t>
          </a:r>
          <a:r>
            <a:rPr lang="en-US" sz="1400" kern="1200" dirty="0"/>
            <a:t> layer.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Remember that the dimension should match that of the response, and the activation function should match.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Again, use </a:t>
          </a:r>
          <a:r>
            <a:rPr lang="en-US" sz="140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kern="1200" dirty="0"/>
            <a:t>.</a:t>
          </a:r>
        </a:p>
      </dsp:txBody>
      <dsp:txXfrm>
        <a:off x="8305178" y="41252"/>
        <a:ext cx="2116119" cy="1598546"/>
      </dsp:txXfrm>
    </dsp:sp>
    <dsp:sp modelId="{5BB8A5C0-8BBB-4C12-B919-A2032FB7107B}">
      <dsp:nvSpPr>
        <dsp:cNvPr id="0" name=""/>
        <dsp:cNvSpPr/>
      </dsp:nvSpPr>
      <dsp:spPr>
        <a:xfrm>
          <a:off x="826682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(4)</a:t>
          </a:r>
        </a:p>
      </dsp:txBody>
      <dsp:txXfrm>
        <a:off x="8266823" y="1639798"/>
        <a:ext cx="1544246" cy="703867"/>
      </dsp:txXfrm>
    </dsp:sp>
    <dsp:sp modelId="{5BB3EFC8-463D-4A6E-8B1D-B3B8D2E234DD}">
      <dsp:nvSpPr>
        <dsp:cNvPr id="0" name=""/>
        <dsp:cNvSpPr/>
      </dsp:nvSpPr>
      <dsp:spPr>
        <a:xfrm>
          <a:off x="987310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251F9-15C9-44D9-BEF9-5F3EB8777040}">
      <dsp:nvSpPr>
        <dsp:cNvPr id="0" name=""/>
        <dsp:cNvSpPr/>
      </dsp:nvSpPr>
      <dsp:spPr>
        <a:xfrm>
          <a:off x="575095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Compile</a:t>
          </a:r>
          <a:r>
            <a:rPr lang="en-US" sz="1400" b="0" kern="1200" dirty="0"/>
            <a:t> your model.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Specify</a:t>
          </a:r>
          <a:r>
            <a:rPr lang="en-US" sz="1400" b="1" kern="1200" dirty="0"/>
            <a:t> </a:t>
          </a:r>
          <a:r>
            <a:rPr lang="en-US" sz="1400" b="0" kern="1200" dirty="0"/>
            <a:t>the</a:t>
          </a:r>
          <a:r>
            <a:rPr lang="en-US" sz="1400" b="1" kern="1200" dirty="0"/>
            <a:t> loss function </a:t>
          </a:r>
          <a:r>
            <a:rPr lang="en-US" sz="1400" b="0" kern="1200" dirty="0"/>
            <a:t>and</a:t>
          </a:r>
          <a:r>
            <a:rPr lang="en-US" sz="1400" b="1" kern="1200" dirty="0"/>
            <a:t> optimizer.</a:t>
          </a:r>
        </a:p>
      </dsp:txBody>
      <dsp:txXfrm>
        <a:off x="613450" y="2937569"/>
        <a:ext cx="2116119" cy="1598546"/>
      </dsp:txXfrm>
    </dsp:sp>
    <dsp:sp modelId="{CBED598B-CC45-46F7-87A9-66A8BBA54759}">
      <dsp:nvSpPr>
        <dsp:cNvPr id="0" name=""/>
        <dsp:cNvSpPr/>
      </dsp:nvSpPr>
      <dsp:spPr>
        <a:xfrm>
          <a:off x="575095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(5)</a:t>
          </a:r>
        </a:p>
      </dsp:txBody>
      <dsp:txXfrm>
        <a:off x="575095" y="4536115"/>
        <a:ext cx="1544246" cy="703867"/>
      </dsp:txXfrm>
    </dsp:sp>
    <dsp:sp modelId="{21C499E3-FE1E-4B74-A0E9-39EFE5CF134E}">
      <dsp:nvSpPr>
        <dsp:cNvPr id="0" name=""/>
        <dsp:cNvSpPr/>
      </dsp:nvSpPr>
      <dsp:spPr>
        <a:xfrm>
          <a:off x="2181373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265CF-A205-4F9D-A341-29605103E467}">
      <dsp:nvSpPr>
        <dsp:cNvPr id="0" name=""/>
        <dsp:cNvSpPr/>
      </dsp:nvSpPr>
      <dsp:spPr>
        <a:xfrm>
          <a:off x="3139004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Fit</a:t>
          </a:r>
          <a:r>
            <a:rPr lang="en-US" sz="1400" b="0" kern="1200" dirty="0"/>
            <a:t> your model to data.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Various options are available.</a:t>
          </a:r>
        </a:p>
      </dsp:txBody>
      <dsp:txXfrm>
        <a:off x="3177359" y="2937569"/>
        <a:ext cx="2116119" cy="1598546"/>
      </dsp:txXfrm>
    </dsp:sp>
    <dsp:sp modelId="{79823AA2-8715-4C3E-B24F-E8C91E868BF2}">
      <dsp:nvSpPr>
        <dsp:cNvPr id="0" name=""/>
        <dsp:cNvSpPr/>
      </dsp:nvSpPr>
      <dsp:spPr>
        <a:xfrm>
          <a:off x="3139004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(6)</a:t>
          </a:r>
        </a:p>
      </dsp:txBody>
      <dsp:txXfrm>
        <a:off x="3139004" y="4536115"/>
        <a:ext cx="1544246" cy="703867"/>
      </dsp:txXfrm>
    </dsp:sp>
    <dsp:sp modelId="{6139914F-9946-481E-977E-D877E090932B}">
      <dsp:nvSpPr>
        <dsp:cNvPr id="0" name=""/>
        <dsp:cNvSpPr/>
      </dsp:nvSpPr>
      <dsp:spPr>
        <a:xfrm>
          <a:off x="4745282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B7FE5-61D1-400C-9C70-72972146D0A6}">
      <dsp:nvSpPr>
        <dsp:cNvPr id="0" name=""/>
        <dsp:cNvSpPr/>
      </dsp:nvSpPr>
      <dsp:spPr>
        <a:xfrm>
          <a:off x="570291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Examine the training curve and </a:t>
          </a:r>
          <a:r>
            <a:rPr lang="en-US" sz="1400" b="1" kern="1200" dirty="0"/>
            <a:t>evaluate</a:t>
          </a:r>
          <a:r>
            <a:rPr lang="en-US" sz="1400" b="0" kern="1200" dirty="0"/>
            <a:t> model performance.</a:t>
          </a:r>
          <a:endParaRPr lang="en-US" sz="1400" kern="1200" dirty="0"/>
        </a:p>
      </dsp:txBody>
      <dsp:txXfrm>
        <a:off x="5741268" y="2937569"/>
        <a:ext cx="2116119" cy="1598546"/>
      </dsp:txXfrm>
    </dsp:sp>
    <dsp:sp modelId="{C4D54A9D-7312-48FB-AE5D-E5DF0387AFFE}">
      <dsp:nvSpPr>
        <dsp:cNvPr id="0" name=""/>
        <dsp:cNvSpPr/>
      </dsp:nvSpPr>
      <dsp:spPr>
        <a:xfrm>
          <a:off x="570291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(7)</a:t>
          </a:r>
        </a:p>
      </dsp:txBody>
      <dsp:txXfrm>
        <a:off x="5702913" y="4536115"/>
        <a:ext cx="1544246" cy="703867"/>
      </dsp:txXfrm>
    </dsp:sp>
    <dsp:sp modelId="{26AD7D94-F156-47E4-8D33-C74709A3CEE4}">
      <dsp:nvSpPr>
        <dsp:cNvPr id="0" name=""/>
        <dsp:cNvSpPr/>
      </dsp:nvSpPr>
      <dsp:spPr>
        <a:xfrm>
          <a:off x="730919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71EDE-1767-4977-824A-5F4C0E3AF561}">
      <dsp:nvSpPr>
        <dsp:cNvPr id="0" name=""/>
        <dsp:cNvSpPr/>
      </dsp:nvSpPr>
      <dsp:spPr>
        <a:xfrm>
          <a:off x="826682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Adjust your model, and </a:t>
          </a:r>
          <a:r>
            <a:rPr lang="en-US" sz="1400" b="1" kern="1200" dirty="0"/>
            <a:t>repeat</a:t>
          </a:r>
          <a:r>
            <a:rPr lang="en-US" sz="1400" b="0" kern="1200" dirty="0"/>
            <a:t> as necessary.</a:t>
          </a:r>
          <a:endParaRPr lang="en-US" sz="1400" kern="1200" dirty="0"/>
        </a:p>
      </dsp:txBody>
      <dsp:txXfrm>
        <a:off x="8305178" y="2937569"/>
        <a:ext cx="2116119" cy="1598546"/>
      </dsp:txXfrm>
    </dsp:sp>
    <dsp:sp modelId="{2AD01DED-E31E-467A-8874-FFA6AE19857E}">
      <dsp:nvSpPr>
        <dsp:cNvPr id="0" name=""/>
        <dsp:cNvSpPr/>
      </dsp:nvSpPr>
      <dsp:spPr>
        <a:xfrm>
          <a:off x="826682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(8)</a:t>
          </a:r>
        </a:p>
      </dsp:txBody>
      <dsp:txXfrm>
        <a:off x="8266823" y="4536115"/>
        <a:ext cx="1544246" cy="703867"/>
      </dsp:txXfrm>
    </dsp:sp>
    <dsp:sp modelId="{7EC2F22B-089B-4192-A9CD-7EF42A40A32F}">
      <dsp:nvSpPr>
        <dsp:cNvPr id="0" name=""/>
        <dsp:cNvSpPr/>
      </dsp:nvSpPr>
      <dsp:spPr>
        <a:xfrm>
          <a:off x="987310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3B40-5DCF-4258-96D0-70E04B8F9A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DE8A5-C84C-4699-91F1-F4F01958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0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31B60-9600-4716-A2FD-EB59D46AC6B1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B7A0-04DA-4663-A775-37F4D474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meant to be a quick, but concrete example of the types of calculations artificial neurons carry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0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Spend a little time here, working through how information moves through the network.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Note: It is fun to say “Universal Approximation Theorem” in an artificially deep voice, before extracting the important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4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6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DON’T ACTUALLY WORK THROUGH THIS EXAMPLE. Briefly discuss what you would do.  The goal is to give a sense of how simple calculations can build in complexity when there are many units.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2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2021</a:t>
            </a:r>
            <a:r>
              <a:rPr lang="en-US" sz="1800" baseline="0" dirty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7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9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83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36809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876183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/index.php?curid=8882110" TargetMode="External"/><Relationship Id="rId5" Type="http://schemas.openxmlformats.org/officeDocument/2006/relationships/hyperlink" Target="http://www.nia.nih.gov/alzheimers/publication/alzheimers-disease-unraveling-mystery/preface" TargetMode="Externa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rain_Exercising.pn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3JQ3hYko51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2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medium.com/@andrewng/self-driving-cars-are-here-aea1752b1ad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B8R148hFxPw" TargetMode="External"/><Relationship Id="rId5" Type="http://schemas.openxmlformats.org/officeDocument/2006/relationships/image" Target="../media/image2.png"/><Relationship Id="rId4" Type="http://schemas.microsoft.com/office/2011/relationships/webextension" Target="../webextensions/webextension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log.google/technology/ai/alphago-machine-learning-game-g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11/relationships/webextension" Target="../webextensions/webextension2.xml"/><Relationship Id="rId4" Type="http://schemas.openxmlformats.org/officeDocument/2006/relationships/hyperlink" Target="https://www.youtube.com/watch?v=SUbqykXVx0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qv6UVOQ0F44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ai.googleblog.com/2014/09/building-deeper-understanding-of-imag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to Neural Networks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80" y="1905162"/>
            <a:ext cx="5364480" cy="4267038"/>
          </a:xfrm>
        </p:spPr>
        <p:txBody>
          <a:bodyPr numCol="3"/>
          <a:lstStyle/>
          <a:p>
            <a:r>
              <a:rPr lang="en-US" dirty="0"/>
              <a:t>Rudi </a:t>
            </a:r>
          </a:p>
          <a:p>
            <a:r>
              <a:rPr lang="en-US" dirty="0" err="1"/>
              <a:t>Levette</a:t>
            </a:r>
            <a:r>
              <a:rPr lang="en-US" dirty="0"/>
              <a:t> </a:t>
            </a:r>
          </a:p>
          <a:p>
            <a:r>
              <a:rPr lang="en-US" dirty="0" err="1"/>
              <a:t>Berice</a:t>
            </a:r>
            <a:r>
              <a:rPr lang="en-US" dirty="0"/>
              <a:t> </a:t>
            </a:r>
          </a:p>
          <a:p>
            <a:r>
              <a:rPr lang="en-US" dirty="0"/>
              <a:t>Lussa </a:t>
            </a:r>
          </a:p>
          <a:p>
            <a:r>
              <a:rPr lang="en-US" dirty="0"/>
              <a:t>Hany </a:t>
            </a:r>
          </a:p>
          <a:p>
            <a:r>
              <a:rPr lang="en-US" dirty="0" err="1"/>
              <a:t>Mareanne</a:t>
            </a:r>
            <a:r>
              <a:rPr lang="en-US" dirty="0"/>
              <a:t> </a:t>
            </a:r>
          </a:p>
          <a:p>
            <a:r>
              <a:rPr lang="en-US" dirty="0" err="1"/>
              <a:t>Chrestina</a:t>
            </a:r>
            <a:r>
              <a:rPr lang="en-US" dirty="0"/>
              <a:t> </a:t>
            </a:r>
          </a:p>
          <a:p>
            <a:r>
              <a:rPr lang="en-US" dirty="0" err="1"/>
              <a:t>Carissy</a:t>
            </a:r>
            <a:r>
              <a:rPr lang="en-US" dirty="0"/>
              <a:t> </a:t>
            </a:r>
          </a:p>
          <a:p>
            <a:r>
              <a:rPr lang="en-US" dirty="0" err="1"/>
              <a:t>Marylen</a:t>
            </a:r>
            <a:r>
              <a:rPr lang="en-US" dirty="0"/>
              <a:t> </a:t>
            </a:r>
          </a:p>
          <a:p>
            <a:r>
              <a:rPr lang="en-US" dirty="0" err="1"/>
              <a:t>Hammine</a:t>
            </a:r>
            <a:r>
              <a:rPr lang="en-US" dirty="0"/>
              <a:t> </a:t>
            </a:r>
          </a:p>
          <a:p>
            <a:r>
              <a:rPr lang="en-US" dirty="0" err="1"/>
              <a:t>Janye</a:t>
            </a:r>
            <a:r>
              <a:rPr lang="en-US" dirty="0"/>
              <a:t> </a:t>
            </a:r>
          </a:p>
          <a:p>
            <a:r>
              <a:rPr lang="en-US" dirty="0" err="1"/>
              <a:t>Marlise</a:t>
            </a:r>
            <a:r>
              <a:rPr lang="en-US" dirty="0"/>
              <a:t> </a:t>
            </a:r>
          </a:p>
          <a:p>
            <a:r>
              <a:rPr lang="en-US" dirty="0" err="1"/>
              <a:t>Jacacrie</a:t>
            </a:r>
            <a:r>
              <a:rPr lang="en-US" dirty="0"/>
              <a:t> </a:t>
            </a:r>
          </a:p>
          <a:p>
            <a:r>
              <a:rPr lang="en-US" dirty="0" err="1"/>
              <a:t>Hendred</a:t>
            </a:r>
            <a:r>
              <a:rPr lang="en-US" dirty="0"/>
              <a:t> </a:t>
            </a:r>
          </a:p>
          <a:p>
            <a:r>
              <a:rPr lang="en-US" dirty="0" err="1"/>
              <a:t>Romand</a:t>
            </a:r>
            <a:r>
              <a:rPr lang="en-US" dirty="0"/>
              <a:t> </a:t>
            </a:r>
          </a:p>
          <a:p>
            <a:r>
              <a:rPr lang="en-US" dirty="0" err="1"/>
              <a:t>Charienna</a:t>
            </a:r>
            <a:r>
              <a:rPr lang="en-US" dirty="0"/>
              <a:t> </a:t>
            </a:r>
          </a:p>
          <a:p>
            <a:r>
              <a:rPr lang="en-US" dirty="0" err="1"/>
              <a:t>Nenotto</a:t>
            </a:r>
            <a:r>
              <a:rPr lang="en-US" dirty="0"/>
              <a:t> </a:t>
            </a:r>
          </a:p>
          <a:p>
            <a:r>
              <a:rPr lang="en-US" dirty="0" err="1"/>
              <a:t>Ette</a:t>
            </a:r>
            <a:r>
              <a:rPr lang="en-US" dirty="0"/>
              <a:t> </a:t>
            </a:r>
          </a:p>
          <a:p>
            <a:r>
              <a:rPr lang="en-US" dirty="0" err="1"/>
              <a:t>Dorane</a:t>
            </a:r>
            <a:r>
              <a:rPr lang="en-US" dirty="0"/>
              <a:t> </a:t>
            </a:r>
          </a:p>
          <a:p>
            <a:r>
              <a:rPr lang="en-US" dirty="0" err="1"/>
              <a:t>Wallen</a:t>
            </a:r>
            <a:r>
              <a:rPr lang="en-US" dirty="0"/>
              <a:t> </a:t>
            </a:r>
          </a:p>
          <a:p>
            <a:r>
              <a:rPr lang="en-US" dirty="0" err="1"/>
              <a:t>Marly</a:t>
            </a:r>
            <a:r>
              <a:rPr lang="en-US" dirty="0"/>
              <a:t> </a:t>
            </a:r>
          </a:p>
          <a:p>
            <a:r>
              <a:rPr lang="en-US" dirty="0" err="1"/>
              <a:t>Darine</a:t>
            </a:r>
            <a:r>
              <a:rPr lang="en-US" dirty="0"/>
              <a:t> </a:t>
            </a:r>
          </a:p>
          <a:p>
            <a:r>
              <a:rPr lang="en-US" dirty="0"/>
              <a:t>Salina </a:t>
            </a:r>
          </a:p>
          <a:p>
            <a:r>
              <a:rPr lang="en-US" dirty="0" err="1"/>
              <a:t>Elvyn</a:t>
            </a:r>
            <a:r>
              <a:rPr lang="en-US" dirty="0"/>
              <a:t> </a:t>
            </a:r>
          </a:p>
          <a:p>
            <a:r>
              <a:rPr lang="en-US" dirty="0" err="1"/>
              <a:t>Ersia</a:t>
            </a:r>
            <a:r>
              <a:rPr lang="en-US" dirty="0"/>
              <a:t> </a:t>
            </a:r>
          </a:p>
          <a:p>
            <a:r>
              <a:rPr lang="en-US" dirty="0" err="1"/>
              <a:t>Maralena</a:t>
            </a:r>
            <a:r>
              <a:rPr lang="en-US" dirty="0"/>
              <a:t> </a:t>
            </a:r>
          </a:p>
          <a:p>
            <a:r>
              <a:rPr lang="en-US" dirty="0" err="1"/>
              <a:t>Minoria</a:t>
            </a:r>
            <a:r>
              <a:rPr lang="en-US" dirty="0"/>
              <a:t> </a:t>
            </a:r>
          </a:p>
          <a:p>
            <a:r>
              <a:rPr lang="en-US" dirty="0" err="1"/>
              <a:t>Ellia</a:t>
            </a:r>
            <a:r>
              <a:rPr lang="en-US" dirty="0"/>
              <a:t> </a:t>
            </a:r>
          </a:p>
          <a:p>
            <a:r>
              <a:rPr lang="en-US" dirty="0"/>
              <a:t>Charmin </a:t>
            </a:r>
          </a:p>
          <a:p>
            <a:r>
              <a:rPr lang="en-US" dirty="0" err="1"/>
              <a:t>Antley</a:t>
            </a:r>
            <a:r>
              <a:rPr lang="en-US" dirty="0"/>
              <a:t> </a:t>
            </a:r>
          </a:p>
          <a:p>
            <a:r>
              <a:rPr lang="en-US" dirty="0" err="1"/>
              <a:t>Nerille</a:t>
            </a:r>
            <a:r>
              <a:rPr lang="en-US" dirty="0"/>
              <a:t> </a:t>
            </a:r>
          </a:p>
          <a:p>
            <a:r>
              <a:rPr lang="en-US" dirty="0" err="1"/>
              <a:t>Chelon</a:t>
            </a:r>
            <a:r>
              <a:rPr lang="en-US" dirty="0"/>
              <a:t> </a:t>
            </a:r>
          </a:p>
          <a:p>
            <a:r>
              <a:rPr lang="en-US" dirty="0" err="1"/>
              <a:t>Walmor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en-US" b="1" dirty="0"/>
              <a:t>…or “Shakespeare”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en-US" dirty="0"/>
              <a:t>DUKE VINCENTIO: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Well, your wit is in the care of side and that.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Second Lord: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They would be ruled after this chamber, and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my fair </a:t>
            </a:r>
            <a:r>
              <a:rPr lang="en-US" dirty="0" err="1"/>
              <a:t>nues</a:t>
            </a:r>
            <a:r>
              <a:rPr lang="en-US" dirty="0"/>
              <a:t> begun out of the fact, to be conveyed,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Whose noble souls I'll have the heart of the wars.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Clown: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Come, sir, I will make did behold your worship.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VIOLA: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I'll drink it.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" y="899322"/>
            <a:ext cx="11216640" cy="632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Teach a network…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" y="1531620"/>
            <a:ext cx="5031146" cy="3735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…to generate baby names</a:t>
            </a:r>
          </a:p>
        </p:txBody>
      </p:sp>
      <p:sp>
        <p:nvSpPr>
          <p:cNvPr id="8" name="Google Shape;141;p17"/>
          <p:cNvSpPr txBox="1"/>
          <p:nvPr/>
        </p:nvSpPr>
        <p:spPr>
          <a:xfrm>
            <a:off x="4556496" y="6400800"/>
            <a:ext cx="3079007" cy="22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http://karpathy.github.io/2015/05/21/rnn-effectiveness/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433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Neural Networks?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Biological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Receive</a:t>
            </a:r>
            <a:r>
              <a:rPr lang="en-US" dirty="0"/>
              <a:t> (input) incoming information with </a:t>
            </a:r>
            <a:r>
              <a:rPr lang="en-US" b="1" i="1" dirty="0"/>
              <a:t>dendrites</a:t>
            </a:r>
            <a:endParaRPr lang="en-US" dirty="0"/>
          </a:p>
          <a:p>
            <a:r>
              <a:rPr lang="en-US" b="1" dirty="0"/>
              <a:t>Process</a:t>
            </a:r>
            <a:r>
              <a:rPr lang="en-US" dirty="0"/>
              <a:t> that information in the cell body</a:t>
            </a:r>
          </a:p>
          <a:p>
            <a:r>
              <a:rPr lang="en-US" dirty="0"/>
              <a:t>If </a:t>
            </a:r>
            <a:r>
              <a:rPr lang="en-US" b="1" i="1" dirty="0"/>
              <a:t>activated</a:t>
            </a:r>
            <a:r>
              <a:rPr lang="en-US" dirty="0"/>
              <a:t>, send (</a:t>
            </a:r>
            <a:r>
              <a:rPr lang="en-US" b="1" dirty="0"/>
              <a:t>output</a:t>
            </a:r>
            <a:r>
              <a:rPr lang="en-US" dirty="0"/>
              <a:t>) a signal with the </a:t>
            </a:r>
            <a:r>
              <a:rPr lang="en-US" b="1" i="1" dirty="0"/>
              <a:t>axon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 descr="Blausen 0657 MultipolarNeur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4" y="2697480"/>
            <a:ext cx="6097970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9918" y="6629400"/>
            <a:ext cx="6147881" cy="22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50" dirty="0"/>
              <a:t>By </a:t>
            </a:r>
            <a:r>
              <a:rPr lang="en-US" sz="1050" dirty="0" err="1"/>
              <a:t>BruceBlaus</a:t>
            </a:r>
            <a:r>
              <a:rPr lang="en-US" sz="1050" dirty="0"/>
              <a:t> - Own work, CC BY 3.0, </a:t>
            </a:r>
            <a:r>
              <a:rPr lang="en-US" sz="1050" dirty="0">
                <a:hlinkClick r:id="rId3"/>
              </a:rPr>
              <a:t>https://commons.wikimedia.org/w/index.php?curid=28761830</a:t>
            </a:r>
            <a:r>
              <a:rPr lang="en-US" sz="1050" dirty="0"/>
              <a:t> </a:t>
            </a:r>
          </a:p>
        </p:txBody>
      </p:sp>
      <p:pic>
        <p:nvPicPr>
          <p:cNvPr id="3076" name="Picture 4" descr="https://upload.wikimedia.org/wikipedia/commons/3/30/Chemical_synapse_schema_crop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05" y="253765"/>
            <a:ext cx="440206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974733" y="5740165"/>
            <a:ext cx="4863830" cy="6606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00" dirty="0"/>
              <a:t>By user:Looie496 created file, US National Institutes of Health, National Institute on Aging created original - </a:t>
            </a:r>
            <a:r>
              <a:rPr lang="en-US" sz="1000" dirty="0">
                <a:hlinkClick r:id="rId5"/>
              </a:rPr>
              <a:t>http://www.nia.nih.gov/alzheimers/publication/alzheimers-disease-unraveling-mystery/preface</a:t>
            </a:r>
            <a:r>
              <a:rPr lang="en-US" sz="1000" dirty="0"/>
              <a:t>, Public Domain, </a:t>
            </a:r>
            <a:r>
              <a:rPr lang="en-US" sz="1000" dirty="0">
                <a:hlinkClick r:id="rId6"/>
              </a:rPr>
              <a:t>https://commons.wikimedia.org/w/index.php?curid=8882110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68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Biological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Neurons are relatively simple in function</a:t>
                </a:r>
              </a:p>
              <a:p>
                <a:r>
                  <a:rPr lang="en-US" dirty="0"/>
                  <a:t>A network of neurons is, however, capable of learning complex behaviors</a:t>
                </a:r>
              </a:p>
              <a:p>
                <a:r>
                  <a:rPr lang="en-US" dirty="0"/>
                  <a:t>Example: the human brain consists of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/>
                  <a:t> neurons, with an average of 7,000 connections to other neurons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188;p24"/>
          <p:cNvSpPr txBox="1">
            <a:spLocks/>
          </p:cNvSpPr>
          <p:nvPr/>
        </p:nvSpPr>
        <p:spPr>
          <a:xfrm>
            <a:off x="3381136" y="5888825"/>
            <a:ext cx="449716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ells Fargo Sans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000"/>
              <a:buFont typeface="Wells Fargo Sans" panose="020B0503020203020204" pitchFamily="34" charset="0"/>
              <a:buNone/>
            </a:pPr>
            <a:r>
              <a:rPr lang="en-US" sz="1000" u="sng" dirty="0">
                <a:solidFill>
                  <a:schemeClr val="hlink"/>
                </a:solidFill>
                <a:hlinkClick r:id="rId3"/>
              </a:rPr>
              <a:t>https://commons.wikimedia.org/wiki/File:Brain_Exercising.png</a:t>
            </a:r>
            <a:r>
              <a:rPr lang="en-US" sz="1000" u="sng" dirty="0">
                <a:solidFill>
                  <a:schemeClr val="hlink"/>
                </a:solidFill>
              </a:rPr>
              <a:t> </a:t>
            </a:r>
            <a:r>
              <a:rPr lang="en-US" sz="1000" dirty="0"/>
              <a:t>(public domain)</a:t>
            </a:r>
          </a:p>
        </p:txBody>
      </p:sp>
      <p:pic>
        <p:nvPicPr>
          <p:cNvPr id="6" name="Google Shape;191;p24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320" y="2826725"/>
            <a:ext cx="4082800" cy="306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7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Biological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3" y="1138136"/>
            <a:ext cx="11216640" cy="5030891"/>
          </a:xfrm>
        </p:spPr>
        <p:txBody>
          <a:bodyPr/>
          <a:lstStyle/>
          <a:p>
            <a:r>
              <a:rPr lang="en-US" dirty="0"/>
              <a:t>Basic idea:</a:t>
            </a:r>
          </a:p>
          <a:p>
            <a:pPr lvl="1"/>
            <a:r>
              <a:rPr lang="en-US" b="1" i="1" dirty="0"/>
              <a:t>Artificial neurons</a:t>
            </a:r>
            <a:r>
              <a:rPr lang="en-US" dirty="0"/>
              <a:t> carry out simple calculations</a:t>
            </a:r>
          </a:p>
          <a:p>
            <a:pPr lvl="1"/>
            <a:r>
              <a:rPr lang="en-US" dirty="0"/>
              <a:t>A large network of artificial neurons learn a complex model or complex relationships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 descr="Blausen 0657 MultipolarNeur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43" y="2156302"/>
            <a:ext cx="319079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91;p2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9097" y="2140463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5062186" y="2964882"/>
            <a:ext cx="1887166" cy="408562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4" name="Group 73"/>
          <p:cNvGrpSpPr>
            <a:grpSpLocks noChangeAspect="1"/>
          </p:cNvGrpSpPr>
          <p:nvPr/>
        </p:nvGrpSpPr>
        <p:grpSpPr>
          <a:xfrm>
            <a:off x="1484284" y="4534927"/>
            <a:ext cx="2685515" cy="2094473"/>
            <a:chOff x="7441242" y="1694047"/>
            <a:chExt cx="4252873" cy="3316880"/>
          </a:xfrm>
        </p:grpSpPr>
        <p:sp>
          <p:nvSpPr>
            <p:cNvPr id="52" name="Oval 51"/>
            <p:cNvSpPr/>
            <p:nvPr/>
          </p:nvSpPr>
          <p:spPr>
            <a:xfrm>
              <a:off x="7685878" y="2921411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/>
                <p:cNvSpPr/>
                <p:nvPr/>
              </p:nvSpPr>
              <p:spPr>
                <a:xfrm>
                  <a:off x="7685877" y="3603468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877" y="3603468"/>
                  <a:ext cx="560717" cy="53483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/>
            <p:cNvSpPr/>
            <p:nvPr/>
          </p:nvSpPr>
          <p:spPr>
            <a:xfrm>
              <a:off x="9304767" y="3188830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55" name="Straight Arrow Connector 54"/>
            <p:cNvCxnSpPr>
              <a:stCxn id="52" idx="6"/>
              <a:endCxn id="54" idx="2"/>
            </p:cNvCxnSpPr>
            <p:nvPr/>
          </p:nvCxnSpPr>
          <p:spPr>
            <a:xfrm>
              <a:off x="8246595" y="3188830"/>
              <a:ext cx="1058172" cy="26741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6" name="Straight Arrow Connector 55"/>
            <p:cNvCxnSpPr>
              <a:stCxn id="53" idx="6"/>
              <a:endCxn id="54" idx="2"/>
            </p:cNvCxnSpPr>
            <p:nvPr/>
          </p:nvCxnSpPr>
          <p:spPr>
            <a:xfrm flipV="1">
              <a:off x="8246594" y="3456249"/>
              <a:ext cx="1058173" cy="41463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8182034" y="2648778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2034" y="2648778"/>
                  <a:ext cx="833517" cy="277476"/>
                </a:xfrm>
                <a:prstGeom prst="rect">
                  <a:avLst/>
                </a:prstGeom>
                <a:blipFill>
                  <a:blip r:embed="rId5"/>
                  <a:stretch>
                    <a:fillRect t="-3448" b="-379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7441242" y="4227097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770565" y="4741240"/>
              <a:ext cx="1626627" cy="2696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 (hidden layer)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/>
                <p:cNvSpPr/>
                <p:nvPr/>
              </p:nvSpPr>
              <p:spPr>
                <a:xfrm>
                  <a:off x="10605031" y="3191363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Oval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031" y="3191363"/>
                  <a:ext cx="560717" cy="53483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/>
            <p:cNvCxnSpPr>
              <a:stCxn id="54" idx="6"/>
              <a:endCxn id="60" idx="2"/>
            </p:cNvCxnSpPr>
            <p:nvPr/>
          </p:nvCxnSpPr>
          <p:spPr>
            <a:xfrm>
              <a:off x="9865484" y="3456249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352735" y="4190412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9303520" y="2488518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9334806" y="3988554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9303519" y="1694047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1</a:t>
              </a:r>
            </a:p>
          </p:txBody>
        </p:sp>
        <p:cxnSp>
          <p:nvCxnSpPr>
            <p:cNvPr id="66" name="Straight Arrow Connector 65"/>
            <p:cNvCxnSpPr>
              <a:stCxn id="53" idx="6"/>
              <a:endCxn id="64" idx="2"/>
            </p:cNvCxnSpPr>
            <p:nvPr/>
          </p:nvCxnSpPr>
          <p:spPr>
            <a:xfrm>
              <a:off x="8246594" y="3870887"/>
              <a:ext cx="1088212" cy="38508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>
              <a:stCxn id="53" idx="6"/>
              <a:endCxn id="63" idx="2"/>
            </p:cNvCxnSpPr>
            <p:nvPr/>
          </p:nvCxnSpPr>
          <p:spPr>
            <a:xfrm flipV="1">
              <a:off x="8246594" y="2755937"/>
              <a:ext cx="1056926" cy="11149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>
              <a:stCxn id="52" idx="6"/>
              <a:endCxn id="64" idx="2"/>
            </p:cNvCxnSpPr>
            <p:nvPr/>
          </p:nvCxnSpPr>
          <p:spPr>
            <a:xfrm>
              <a:off x="8246595" y="3188830"/>
              <a:ext cx="1088211" cy="10671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/>
            <p:cNvCxnSpPr>
              <a:stCxn id="52" idx="6"/>
              <a:endCxn id="63" idx="2"/>
            </p:cNvCxnSpPr>
            <p:nvPr/>
          </p:nvCxnSpPr>
          <p:spPr>
            <a:xfrm flipV="1">
              <a:off x="8246595" y="2755937"/>
              <a:ext cx="1056925" cy="4328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>
              <a:stCxn id="65" idx="6"/>
              <a:endCxn id="60" idx="2"/>
            </p:cNvCxnSpPr>
            <p:nvPr/>
          </p:nvCxnSpPr>
          <p:spPr>
            <a:xfrm>
              <a:off x="9864236" y="1961466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>
              <a:stCxn id="63" idx="6"/>
              <a:endCxn id="60" idx="2"/>
            </p:cNvCxnSpPr>
            <p:nvPr/>
          </p:nvCxnSpPr>
          <p:spPr>
            <a:xfrm>
              <a:off x="9864237" y="2755937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>
              <a:stCxn id="64" idx="6"/>
              <a:endCxn id="60" idx="2"/>
            </p:cNvCxnSpPr>
            <p:nvPr/>
          </p:nvCxnSpPr>
          <p:spPr>
            <a:xfrm flipV="1">
              <a:off x="9895523" y="3458782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0223818" y="2579508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818" y="2579508"/>
                  <a:ext cx="833517" cy="277476"/>
                </a:xfrm>
                <a:prstGeom prst="rect">
                  <a:avLst/>
                </a:prstGeom>
                <a:blipFill>
                  <a:blip r:embed="rId7"/>
                  <a:stretch>
                    <a:fillRect t="-7143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Right Arrow 74"/>
          <p:cNvSpPr/>
          <p:nvPr/>
        </p:nvSpPr>
        <p:spPr>
          <a:xfrm>
            <a:off x="4979348" y="5223095"/>
            <a:ext cx="1887166" cy="408562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6" name="Group 75"/>
          <p:cNvGrpSpPr>
            <a:grpSpLocks noChangeAspect="1"/>
          </p:cNvGrpSpPr>
          <p:nvPr/>
        </p:nvGrpSpPr>
        <p:grpSpPr>
          <a:xfrm>
            <a:off x="7403740" y="4398676"/>
            <a:ext cx="3142047" cy="2057400"/>
            <a:chOff x="4014150" y="1562149"/>
            <a:chExt cx="6928342" cy="4536651"/>
          </a:xfrm>
        </p:grpSpPr>
        <p:sp>
          <p:nvSpPr>
            <p:cNvPr id="77" name="Oval 76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0" name="Straight Arrow Connector 79"/>
            <p:cNvCxnSpPr>
              <a:stCxn id="77" idx="6"/>
              <a:endCxn id="79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>
              <a:stCxn id="78" idx="6"/>
              <a:endCxn id="79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3" name="Straight Arrow Connector 82"/>
            <p:cNvCxnSpPr>
              <a:stCxn id="79" idx="6"/>
              <a:endCxn id="82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7" name="Straight Arrow Connector 86"/>
            <p:cNvCxnSpPr>
              <a:stCxn id="78" idx="6"/>
              <a:endCxn id="85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>
              <a:stCxn id="78" idx="6"/>
              <a:endCxn id="84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77" idx="6"/>
              <a:endCxn id="85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77" idx="6"/>
              <a:endCxn id="84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86" idx="6"/>
              <a:endCxn id="8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4" idx="6"/>
              <a:endCxn id="82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82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4" name="Oval 93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09" name="Straight Arrow Connector 108"/>
            <p:cNvCxnSpPr>
              <a:stCxn id="101" idx="6"/>
              <a:endCxn id="86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0" name="Straight Arrow Connector 109"/>
            <p:cNvCxnSpPr>
              <a:stCxn id="102" idx="6"/>
              <a:endCxn id="7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102" idx="6"/>
              <a:endCxn id="84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100" idx="6"/>
              <a:endCxn id="85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100" idx="6"/>
              <a:endCxn id="86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99" idx="6"/>
              <a:endCxn id="86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101" idx="6"/>
              <a:endCxn id="85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78" idx="6"/>
              <a:endCxn id="86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102" idx="6"/>
              <a:endCxn id="85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102" idx="6"/>
              <a:endCxn id="7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01" idx="6"/>
              <a:endCxn id="84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00" idx="6"/>
              <a:endCxn id="84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99" idx="6"/>
              <a:endCxn id="84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99" idx="6"/>
              <a:endCxn id="85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00" idx="6"/>
              <a:endCxn id="79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77" idx="6"/>
              <a:endCxn id="86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101" idx="6"/>
              <a:endCxn id="79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86" idx="6"/>
              <a:endCxn id="94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6" idx="6"/>
              <a:endCxn id="8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84" idx="6"/>
              <a:endCxn id="94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79" idx="6"/>
              <a:endCxn id="94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85" idx="6"/>
              <a:endCxn id="94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94" idx="6"/>
              <a:endCxn id="98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94" idx="6"/>
              <a:endCxn id="96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94" idx="6"/>
              <a:endCxn id="95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94" idx="6"/>
              <a:endCxn id="97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82" idx="6"/>
              <a:endCxn id="98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82" idx="6"/>
              <a:endCxn id="96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82" idx="6"/>
              <a:endCxn id="95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82" idx="6"/>
              <a:endCxn id="97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98" idx="6"/>
              <a:endCxn id="105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98" idx="6"/>
              <a:endCxn id="106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98" idx="6"/>
              <a:endCxn id="103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98" idx="6"/>
              <a:endCxn id="104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98" idx="6"/>
              <a:endCxn id="107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98" idx="6"/>
              <a:endCxn id="108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5" name="Straight Arrow Connector 144"/>
            <p:cNvCxnSpPr>
              <a:stCxn id="96" idx="6"/>
              <a:endCxn id="105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6" name="Straight Arrow Connector 145"/>
            <p:cNvCxnSpPr>
              <a:stCxn id="96" idx="6"/>
              <a:endCxn id="106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>
              <a:stCxn id="96" idx="6"/>
              <a:endCxn id="103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8" name="Straight Arrow Connector 147"/>
            <p:cNvCxnSpPr>
              <a:stCxn id="96" idx="6"/>
              <a:endCxn id="104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9" name="Straight Arrow Connector 148"/>
            <p:cNvCxnSpPr>
              <a:stCxn id="96" idx="6"/>
              <a:endCxn id="107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>
              <a:stCxn id="96" idx="6"/>
              <a:endCxn id="108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1" name="Straight Arrow Connector 150"/>
            <p:cNvCxnSpPr>
              <a:stCxn id="95" idx="6"/>
              <a:endCxn id="105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2" name="Straight Arrow Connector 151"/>
            <p:cNvCxnSpPr>
              <a:stCxn id="95" idx="6"/>
              <a:endCxn id="106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>
              <a:stCxn id="95" idx="6"/>
              <a:endCxn id="103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4" name="Straight Arrow Connector 153"/>
            <p:cNvCxnSpPr>
              <a:stCxn id="95" idx="6"/>
              <a:endCxn id="104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5" name="Straight Arrow Connector 154"/>
            <p:cNvCxnSpPr>
              <a:stCxn id="95" idx="6"/>
              <a:endCxn id="107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>
              <a:stCxn id="95" idx="6"/>
              <a:endCxn id="108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7" name="Straight Arrow Connector 156"/>
            <p:cNvCxnSpPr>
              <a:stCxn id="97" idx="6"/>
              <a:endCxn id="105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8" name="Straight Arrow Connector 157"/>
            <p:cNvCxnSpPr>
              <a:stCxn id="97" idx="6"/>
              <a:endCxn id="106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>
              <a:stCxn id="97" idx="6"/>
              <a:endCxn id="103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0" name="Straight Arrow Connector 159"/>
            <p:cNvCxnSpPr>
              <a:stCxn id="97" idx="6"/>
              <a:endCxn id="104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1" name="Straight Arrow Connector 160"/>
            <p:cNvCxnSpPr>
              <a:stCxn id="97" idx="6"/>
              <a:endCxn id="108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Neurons (hidden layers)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  <p:sp>
        <p:nvSpPr>
          <p:cNvPr id="166" name="Rectangle 165"/>
          <p:cNvSpPr/>
          <p:nvPr/>
        </p:nvSpPr>
        <p:spPr>
          <a:xfrm>
            <a:off x="5086894" y="4562033"/>
            <a:ext cx="167207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800" b="1" cap="none" spc="0" dirty="0">
                <a:ln w="22225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17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EC68-3FB5-BF49-BD6F-E851041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Simulation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87363" y="1600200"/>
              <a:ext cx="11215687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363" y="1600200"/>
                <a:ext cx="11215687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2655B-ABA9-3046-A9D8-B80147E25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C4C7F-58E0-F144-AF77-B55BFCF0024F}"/>
              </a:ext>
            </a:extLst>
          </p:cNvPr>
          <p:cNvSpPr txBox="1"/>
          <p:nvPr/>
        </p:nvSpPr>
        <p:spPr>
          <a:xfrm>
            <a:off x="487364" y="6253704"/>
            <a:ext cx="11215686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ctr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https://www.youtube.com/watch?v=3JQ3hYko51Y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29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Overview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6982" y="1345413"/>
                <a:ext cx="11216640" cy="5391289"/>
              </a:xfrm>
            </p:spPr>
            <p:txBody>
              <a:bodyPr/>
              <a:lstStyle/>
              <a:p>
                <a:r>
                  <a:rPr lang="en-US" dirty="0"/>
                  <a:t>Each neuron has:</a:t>
                </a:r>
              </a:p>
              <a:p>
                <a:pPr lvl="1"/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These are the features or predictor variables input into the neuron.</a:t>
                </a:r>
              </a:p>
              <a:p>
                <a:pPr lvl="1"/>
                <a:r>
                  <a:rPr lang="en-US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These weights are properties of each neuron (different for each network) that determine how the neuron processes inputs.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To process a signal, the neuron:</a:t>
                </a:r>
              </a:p>
              <a:p>
                <a:pPr lvl="1"/>
                <a:r>
                  <a:rPr lang="en-US" dirty="0"/>
                  <a:t>Multiplies each input by the corresponding weight</a:t>
                </a:r>
              </a:p>
              <a:p>
                <a:pPr lvl="1"/>
                <a:r>
                  <a:rPr lang="en-US" dirty="0"/>
                  <a:t>Adds these products together</a:t>
                </a:r>
              </a:p>
              <a:p>
                <a:pPr lvl="1"/>
                <a:r>
                  <a:rPr lang="en-US" dirty="0"/>
                  <a:t>Adds a constant, called a 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Applies an </a:t>
                </a:r>
                <a:r>
                  <a:rPr lang="en-US" b="1" dirty="0"/>
                  <a:t>activation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to the result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output of the neuron is the result of the activation function</a:t>
                </a:r>
              </a:p>
              <a:p>
                <a:r>
                  <a:rPr lang="en-US" dirty="0"/>
                  <a:t>Note: artificial neurons may have any number of inputs.</a:t>
                </a:r>
              </a:p>
              <a:p>
                <a:pPr lvl="1"/>
                <a:r>
                  <a:rPr lang="en-US" dirty="0"/>
                  <a:t>This one has three inputs as an example.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982" y="1345413"/>
                <a:ext cx="11216640" cy="5391289"/>
              </a:xfrm>
              <a:blipFill>
                <a:blip r:embed="rId2"/>
                <a:stretch>
                  <a:fillRect l="-1196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17</a:t>
            </a:fld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6634265" y="2911151"/>
            <a:ext cx="5184842" cy="3257876"/>
            <a:chOff x="6439711" y="3229583"/>
            <a:chExt cx="5184842" cy="2939444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" name="Oval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" name="Oval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/>
              <p:cNvCxnSpPr>
                <a:stCxn id="3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" name="Oval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Oval 17"/>
                  <p:cNvSpPr/>
                  <p:nvPr/>
                </p:nvSpPr>
                <p:spPr>
                  <a:xfrm>
                    <a:off x="8789883" y="3851444"/>
                    <a:ext cx="560717" cy="514386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18" name="Oval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1438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/>
              <p:cNvCxnSpPr>
                <a:stCxn id="6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5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cxnSpLocks/>
                <a:endCxn id="16" idx="0"/>
              </p:cNvCxnSpPr>
              <p:nvPr/>
            </p:nvCxnSpPr>
            <p:spPr>
              <a:xfrm>
                <a:off x="9070242" y="4378636"/>
                <a:ext cx="1" cy="170875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16" idx="6"/>
                <a:endCxn id="13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3" name="Oval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2" name="Rectangle 61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45689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 </a:t>
            </a:r>
            <a:br>
              <a:rPr lang="en-US" dirty="0"/>
            </a:br>
            <a:r>
              <a:rPr lang="en-US" sz="2000" dirty="0"/>
              <a:t>Like Biological Neurons?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biological neurons, each artificial neuron:</a:t>
            </a:r>
          </a:p>
          <a:p>
            <a:r>
              <a:rPr lang="en-US" b="1" dirty="0"/>
              <a:t>Receives inputs</a:t>
            </a:r>
            <a:endParaRPr lang="en-US" dirty="0"/>
          </a:p>
          <a:p>
            <a:pPr lvl="1"/>
            <a:r>
              <a:rPr lang="en-US" dirty="0"/>
              <a:t>These are the features or predictor variables input into the neuron.</a:t>
            </a:r>
          </a:p>
          <a:p>
            <a:r>
              <a:rPr lang="en-US" b="1" dirty="0"/>
              <a:t>Processes the inputs</a:t>
            </a:r>
          </a:p>
          <a:p>
            <a:pPr lvl="1"/>
            <a:r>
              <a:rPr lang="en-US" dirty="0"/>
              <a:t>By multiplying the weights adding the bias, and applying the activation function</a:t>
            </a:r>
          </a:p>
          <a:p>
            <a:r>
              <a:rPr lang="en-US" b="1" dirty="0"/>
              <a:t>Sends a signal</a:t>
            </a:r>
            <a:endParaRPr lang="en-US" dirty="0"/>
          </a:p>
          <a:p>
            <a:pPr lvl="1"/>
            <a:r>
              <a:rPr lang="en-US" dirty="0"/>
              <a:t>The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02732" y="3575656"/>
            <a:ext cx="5184842" cy="2939444"/>
            <a:chOff x="6439711" y="3229583"/>
            <a:chExt cx="5184842" cy="2939444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Oval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/>
              <p:cNvCxnSpPr>
                <a:cxnSpLocks/>
                <a:stCxn id="2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/>
              <p:cNvCxnSpPr>
                <a:cxnSpLocks/>
                <a:stCxn id="9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cxnSpLocks/>
                <a:stCxn id="8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cxnSpLocks/>
                <a:endCxn id="16" idx="0"/>
              </p:cNvCxnSpPr>
              <p:nvPr/>
            </p:nvCxnSpPr>
            <p:spPr>
              <a:xfrm flipH="1">
                <a:off x="9070243" y="4402291"/>
                <a:ext cx="11192" cy="14721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cxnSpLocks/>
                <a:stCxn id="16" idx="6"/>
                <a:endCxn id="14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" name="Oval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7542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Activation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early days of neural networks, a threshold function was used as the activation function.</a:t>
                </a:r>
              </a:p>
              <a:p>
                <a:pPr lvl="1"/>
                <a:r>
                  <a:rPr lang="en-US" dirty="0"/>
                  <a:t>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positive, the output is 1.</a:t>
                </a:r>
              </a:p>
              <a:p>
                <a:pPr lvl="2"/>
                <a:r>
                  <a:rPr lang="en-US" dirty="0"/>
                  <a:t>Otherwise, the output is 0.</a:t>
                </a:r>
              </a:p>
              <a:p>
                <a:r>
                  <a:rPr lang="en-US" dirty="0"/>
                  <a:t>The function is interpreted as the neuron being “on” or “off,” corresponding with early biological understanding.</a:t>
                </a:r>
              </a:p>
              <a:p>
                <a:r>
                  <a:rPr lang="en-US" dirty="0"/>
                  <a:t>In modern neural networks, the activation functions are smooth, without the sharp transition seen in the threshold function.</a:t>
                </a:r>
              </a:p>
              <a:p>
                <a:r>
                  <a:rPr lang="en-US" dirty="0"/>
                  <a:t>This improves the process of learning from the data.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584451" y="3689956"/>
            <a:ext cx="5184842" cy="2939444"/>
            <a:chOff x="6439711" y="3229583"/>
            <a:chExt cx="5184842" cy="2939444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Oval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/>
              <p:cNvCxnSpPr>
                <a:stCxn id="2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/>
              <p:cNvCxnSpPr>
                <a:stCxn id="9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8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cxnSpLocks/>
                <a:stCxn id="17" idx="4"/>
                <a:endCxn id="16" idx="0"/>
              </p:cNvCxnSpPr>
              <p:nvPr/>
            </p:nvCxnSpPr>
            <p:spPr>
              <a:xfrm>
                <a:off x="9070242" y="4386282"/>
                <a:ext cx="1" cy="16322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16" idx="6"/>
                <a:endCxn id="14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" name="Oval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4010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linear regression</a:t>
            </a:r>
          </a:p>
          <a:p>
            <a:pPr lvl="1"/>
            <a:r>
              <a:rPr lang="en-US" dirty="0"/>
              <a:t>Prediction and estimation</a:t>
            </a:r>
          </a:p>
          <a:p>
            <a:pPr lvl="1"/>
            <a:r>
              <a:rPr lang="en-US" dirty="0"/>
              <a:t>Assumptions of the regression model</a:t>
            </a:r>
          </a:p>
          <a:p>
            <a:pPr lvl="1"/>
            <a:r>
              <a:rPr lang="en-US" dirty="0"/>
              <a:t>Regression analysis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Generalized linear models (GLMs)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Introduction to neural networks</a:t>
            </a:r>
          </a:p>
          <a:p>
            <a:pPr lvl="1"/>
            <a:r>
              <a:rPr lang="en-US" dirty="0"/>
              <a:t>Neural networks, today and in the past</a:t>
            </a:r>
          </a:p>
          <a:p>
            <a:pPr lvl="1"/>
            <a:r>
              <a:rPr lang="en-US" dirty="0"/>
              <a:t>Biological and artificial neural networks</a:t>
            </a:r>
          </a:p>
          <a:p>
            <a:pPr lvl="1"/>
            <a:r>
              <a:rPr lang="en-US" dirty="0"/>
              <a:t>How networks are trained</a:t>
            </a:r>
          </a:p>
          <a:p>
            <a:pPr lvl="1"/>
            <a:r>
              <a:rPr lang="en-US" dirty="0"/>
              <a:t>Let’s build our own networks!</a:t>
            </a:r>
          </a:p>
          <a:p>
            <a:r>
              <a:rPr lang="en-US" dirty="0"/>
              <a:t>Convolutional neural networks for visual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53107933"/>
              </p:ext>
            </p:extLst>
          </p:nvPr>
        </p:nvGraphicFramePr>
        <p:xfrm>
          <a:off x="487679" y="4338536"/>
          <a:ext cx="11216641" cy="2062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71016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1: Linear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3008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2: Neural Networks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77840" y="1225295"/>
            <a:ext cx="6263640" cy="5059617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3" name="Rectangle 12"/>
          <p:cNvSpPr/>
          <p:nvPr/>
        </p:nvSpPr>
        <p:spPr>
          <a:xfrm>
            <a:off x="350520" y="1109406"/>
            <a:ext cx="5226474" cy="537368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33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neural networks use a variety of activation 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functions can be more useful for different applications</a:t>
            </a:r>
          </a:p>
          <a:p>
            <a:r>
              <a:rPr lang="en-US" b="1" dirty="0"/>
              <a:t>Question</a:t>
            </a:r>
            <a:r>
              <a:rPr lang="en-US" dirty="0"/>
              <a:t>: What do all of these activation functions have in common?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750197"/>
                  </p:ext>
                </p:extLst>
              </p:nvPr>
            </p:nvGraphicFramePr>
            <p:xfrm>
              <a:off x="486833" y="2076577"/>
              <a:ext cx="6458716" cy="32664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771933">
                      <a:extLst>
                        <a:ext uri="{9D8B030D-6E8A-4147-A177-3AD203B41FA5}">
                          <a16:colId xmlns:a16="http://schemas.microsoft.com/office/drawing/2014/main" val="1153611362"/>
                        </a:ext>
                      </a:extLst>
                    </a:gridCol>
                    <a:gridCol w="3686783">
                      <a:extLst>
                        <a:ext uri="{9D8B030D-6E8A-4147-A177-3AD203B41FA5}">
                          <a16:colId xmlns:a16="http://schemas.microsoft.com/office/drawing/2014/main" val="13126458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Function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486745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Sigmoid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96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Hyperbolic</a:t>
                          </a:r>
                          <a:r>
                            <a:rPr lang="en-US" baseline="0" dirty="0"/>
                            <a:t> tangent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5259879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Identity/Linear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0444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Rectified linear units (ReLU)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946852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Leaky ReLU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(for</a:t>
                          </a:r>
                          <a:r>
                            <a:rPr lang="en-US" baseline="0" dirty="0"/>
                            <a:t> some fixed </a:t>
                          </a:r>
                          <a14:m>
                            <m:oMath xmlns:m="http://schemas.openxmlformats.org/officeDocument/2006/math">
                              <m:r>
                                <a:rPr lang="en-US" baseline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dirty="0"/>
                            <a:t> between 0 and 1)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7969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750197"/>
                  </p:ext>
                </p:extLst>
              </p:nvPr>
            </p:nvGraphicFramePr>
            <p:xfrm>
              <a:off x="486833" y="2076577"/>
              <a:ext cx="6458716" cy="32664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771933">
                      <a:extLst>
                        <a:ext uri="{9D8B030D-6E8A-4147-A177-3AD203B41FA5}">
                          <a16:colId xmlns:a16="http://schemas.microsoft.com/office/drawing/2014/main" val="1153611362"/>
                        </a:ext>
                      </a:extLst>
                    </a:gridCol>
                    <a:gridCol w="3686783">
                      <a:extLst>
                        <a:ext uri="{9D8B030D-6E8A-4147-A177-3AD203B41FA5}">
                          <a16:colId xmlns:a16="http://schemas.microsoft.com/office/drawing/2014/main" val="13126458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Name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486745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Sigmoid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66316" r="-330" b="-4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96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Hyperbolic</a:t>
                          </a:r>
                          <a:r>
                            <a:rPr lang="en-US" baseline="0" dirty="0" smtClean="0"/>
                            <a:t> tangent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166316" r="-330" b="-3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259879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Identity/Linear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263542" r="-330" b="-21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0444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Rectified linear units (ReLU)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367368" r="-330" b="-1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46852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Leaky ReLU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467368" r="-330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96911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oogle Shape;244;p3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9460" y="682627"/>
            <a:ext cx="2892712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1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Computation: 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concrete example of the calculations carried out by artificial neurons.</a:t>
                </a:r>
              </a:p>
              <a:p>
                <a:r>
                  <a:rPr lang="en-US" dirty="0"/>
                  <a:t>Suppose we have a neuron with: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activation function is </a:t>
                </a:r>
                <a:r>
                  <a:rPr lang="en-US" b="1" i="1" dirty="0"/>
                  <a:t>linear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386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What is the output if the input to the neuron is…?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Question 2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How does the answer change if there is a </a:t>
                </a:r>
                <a:r>
                  <a:rPr lang="en-US" b="1" i="1" dirty="0"/>
                  <a:t>sigmoid</a:t>
                </a:r>
                <a:r>
                  <a:rPr lang="en-US" dirty="0"/>
                  <a:t> activation function instead?</a:t>
                </a:r>
              </a:p>
              <a:p>
                <a:r>
                  <a:rPr lang="en-US" dirty="0"/>
                  <a:t>How about a </a:t>
                </a:r>
                <a:r>
                  <a:rPr lang="en-US" b="1" i="1" dirty="0"/>
                  <a:t>relu</a:t>
                </a:r>
                <a:r>
                  <a:rPr lang="en-US" dirty="0"/>
                  <a:t> activation function?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38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87680" y="4186066"/>
            <a:ext cx="4435466" cy="2514600"/>
            <a:chOff x="6439711" y="3229583"/>
            <a:chExt cx="5184842" cy="2939444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0" name="Oval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/>
              <p:cNvCxnSpPr>
                <a:stCxn id="24" idx="6"/>
                <a:endCxn id="17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5" name="Oval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Oval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>
                <a:stCxn id="10" idx="6"/>
                <a:endCxn id="17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9" idx="6"/>
                <a:endCxn id="17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cxnSpLocks/>
                <a:stCxn id="18" idx="4"/>
                <a:endCxn id="17" idx="0"/>
              </p:cNvCxnSpPr>
              <p:nvPr/>
            </p:nvCxnSpPr>
            <p:spPr>
              <a:xfrm>
                <a:off x="9070242" y="4386282"/>
                <a:ext cx="1" cy="16322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17" idx="6"/>
                <a:endCxn id="15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" name="Oval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682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Perceptrons</a:t>
            </a:r>
            <a:br>
              <a:rPr lang="en-US" dirty="0"/>
            </a:br>
            <a:r>
              <a:rPr lang="en-US" sz="2000" dirty="0"/>
              <a:t>Networks with a Single Hidden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set of neurons, or “hidden units,” between the input and output allows the network to represent more complex functions of the input</a:t>
            </a:r>
          </a:p>
          <a:p>
            <a:r>
              <a:rPr lang="en-US" dirty="0"/>
              <a:t>Each neuron in the hidden layer has different weights, and so processes the input in different ways</a:t>
            </a:r>
          </a:p>
          <a:p>
            <a:r>
              <a:rPr lang="en-US" dirty="0"/>
              <a:t>Fancy math term: </a:t>
            </a:r>
            <a:r>
              <a:rPr lang="en-US" b="1" dirty="0"/>
              <a:t>“Universal Approximation Theorem”</a:t>
            </a:r>
            <a:endParaRPr lang="en-US" dirty="0"/>
          </a:p>
          <a:p>
            <a:pPr lvl="1"/>
            <a:r>
              <a:rPr lang="en-US" dirty="0"/>
              <a:t>With a wide enough hidden layer and a squashing activation function, a neural network can approximate any well-behaved relationships arbitrarily well.</a:t>
            </a:r>
          </a:p>
          <a:p>
            <a:r>
              <a:rPr lang="en-US" dirty="0"/>
              <a:t>The catch: </a:t>
            </a:r>
            <a:r>
              <a:rPr lang="en-US" b="1" dirty="0"/>
              <a:t>potential overfitting and computational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22</a:t>
            </a:fld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6464804" y="3301582"/>
            <a:ext cx="4252873" cy="3327818"/>
            <a:chOff x="6095153" y="3301582"/>
            <a:chExt cx="4252873" cy="3327818"/>
          </a:xfrm>
        </p:grpSpPr>
        <p:grpSp>
          <p:nvGrpSpPr>
            <p:cNvPr id="35" name="Group 34"/>
            <p:cNvGrpSpPr/>
            <p:nvPr/>
          </p:nvGrpSpPr>
          <p:grpSpPr>
            <a:xfrm>
              <a:off x="6095153" y="3301582"/>
              <a:ext cx="4252873" cy="3327818"/>
              <a:chOff x="6095153" y="3301582"/>
              <a:chExt cx="4252873" cy="332781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095153" y="3301582"/>
                <a:ext cx="4252873" cy="3327818"/>
                <a:chOff x="7386611" y="790478"/>
                <a:chExt cx="4252873" cy="33278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Oval 4"/>
                    <p:cNvSpPr/>
                    <p:nvPr/>
                  </p:nvSpPr>
                  <p:spPr>
                    <a:xfrm>
                      <a:off x="7599087" y="1180744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5" name="Oval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99087" y="1180744"/>
                      <a:ext cx="560717" cy="534838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Oval 5"/>
                    <p:cNvSpPr/>
                    <p:nvPr/>
                  </p:nvSpPr>
                  <p:spPr>
                    <a:xfrm>
                      <a:off x="7599086" y="1862801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" name="Oval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99086" y="1862801"/>
                      <a:ext cx="560717" cy="534838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" name="Oval 6"/>
                <p:cNvSpPr/>
                <p:nvPr/>
              </p:nvSpPr>
              <p:spPr>
                <a:xfrm>
                  <a:off x="9250136" y="2285261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8" name="Straight Arrow Connector 7"/>
                <p:cNvCxnSpPr>
                  <a:stCxn id="5" idx="6"/>
                  <a:endCxn id="7" idx="2"/>
                </p:cNvCxnSpPr>
                <p:nvPr/>
              </p:nvCxnSpPr>
              <p:spPr>
                <a:xfrm>
                  <a:off x="8159804" y="1448163"/>
                  <a:ext cx="1090332" cy="110451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" name="Straight Arrow Connector 8"/>
                <p:cNvCxnSpPr>
                  <a:stCxn id="6" idx="6"/>
                  <a:endCxn id="7" idx="2"/>
                </p:cNvCxnSpPr>
                <p:nvPr/>
              </p:nvCxnSpPr>
              <p:spPr>
                <a:xfrm>
                  <a:off x="8159803" y="2130220"/>
                  <a:ext cx="1090333" cy="42246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7386611" y="3323528"/>
                  <a:ext cx="1049986" cy="2821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Input layer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858557" y="3799831"/>
                  <a:ext cx="1341380" cy="3184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Hidden layer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/>
                    <p:cNvSpPr/>
                    <p:nvPr/>
                  </p:nvSpPr>
                  <p:spPr>
                    <a:xfrm>
                      <a:off x="10688435" y="1926068"/>
                      <a:ext cx="560717" cy="53483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" name="Oval 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88435" y="1926068"/>
                      <a:ext cx="560717" cy="534838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/>
                <p:cNvCxnSpPr>
                  <a:stCxn id="7" idx="6"/>
                  <a:endCxn id="13" idx="2"/>
                </p:cNvCxnSpPr>
                <p:nvPr/>
              </p:nvCxnSpPr>
              <p:spPr>
                <a:xfrm flipV="1">
                  <a:off x="9810853" y="2193487"/>
                  <a:ext cx="877582" cy="35919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10298104" y="3286843"/>
                  <a:ext cx="1341380" cy="3184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Output layer</a:t>
                  </a: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9248889" y="1584949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9280175" y="3084985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9248888" y="790478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19" name="Straight Arrow Connector 18"/>
                <p:cNvCxnSpPr>
                  <a:stCxn id="6" idx="6"/>
                  <a:endCxn id="17" idx="2"/>
                </p:cNvCxnSpPr>
                <p:nvPr/>
              </p:nvCxnSpPr>
              <p:spPr>
                <a:xfrm>
                  <a:off x="8159803" y="2130220"/>
                  <a:ext cx="1120372" cy="122218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Straight Arrow Connector 19"/>
                <p:cNvCxnSpPr>
                  <a:stCxn id="6" idx="6"/>
                  <a:endCxn id="16" idx="2"/>
                </p:cNvCxnSpPr>
                <p:nvPr/>
              </p:nvCxnSpPr>
              <p:spPr>
                <a:xfrm flipV="1">
                  <a:off x="8159803" y="1852368"/>
                  <a:ext cx="1089086" cy="27785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1" name="Straight Arrow Connector 20"/>
                <p:cNvCxnSpPr>
                  <a:stCxn id="5" idx="6"/>
                  <a:endCxn id="17" idx="2"/>
                </p:cNvCxnSpPr>
                <p:nvPr/>
              </p:nvCxnSpPr>
              <p:spPr>
                <a:xfrm>
                  <a:off x="8159804" y="1448163"/>
                  <a:ext cx="1120371" cy="190424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Straight Arrow Connector 21"/>
                <p:cNvCxnSpPr>
                  <a:stCxn id="5" idx="6"/>
                  <a:endCxn id="16" idx="2"/>
                </p:cNvCxnSpPr>
                <p:nvPr/>
              </p:nvCxnSpPr>
              <p:spPr>
                <a:xfrm>
                  <a:off x="8159804" y="1448163"/>
                  <a:ext cx="1089085" cy="404205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Straight Arrow Connector 22"/>
                <p:cNvCxnSpPr>
                  <a:stCxn id="18" idx="6"/>
                  <a:endCxn id="13" idx="2"/>
                </p:cNvCxnSpPr>
                <p:nvPr/>
              </p:nvCxnSpPr>
              <p:spPr>
                <a:xfrm>
                  <a:off x="9809605" y="1057897"/>
                  <a:ext cx="878830" cy="113559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Straight Arrow Connector 23"/>
                <p:cNvCxnSpPr>
                  <a:stCxn id="16" idx="6"/>
                  <a:endCxn id="13" idx="2"/>
                </p:cNvCxnSpPr>
                <p:nvPr/>
              </p:nvCxnSpPr>
              <p:spPr>
                <a:xfrm>
                  <a:off x="9809606" y="1852368"/>
                  <a:ext cx="878829" cy="34111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Straight Arrow Connector 24"/>
                <p:cNvCxnSpPr>
                  <a:stCxn id="17" idx="6"/>
                  <a:endCxn id="13" idx="2"/>
                </p:cNvCxnSpPr>
                <p:nvPr/>
              </p:nvCxnSpPr>
              <p:spPr>
                <a:xfrm flipV="1">
                  <a:off x="9840892" y="2193487"/>
                  <a:ext cx="847543" cy="115891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/>
                  <p:cNvSpPr/>
                  <p:nvPr/>
                </p:nvSpPr>
                <p:spPr>
                  <a:xfrm>
                    <a:off x="6307004" y="5061251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4" name="Oval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7004" y="5061251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Straight Arrow Connector 41"/>
            <p:cNvCxnSpPr>
              <a:stCxn id="34" idx="6"/>
              <a:endCxn id="18" idx="2"/>
            </p:cNvCxnSpPr>
            <p:nvPr/>
          </p:nvCxnSpPr>
          <p:spPr>
            <a:xfrm flipV="1">
              <a:off x="6867721" y="3569001"/>
              <a:ext cx="1089709" cy="17596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5" name="Straight Arrow Connector 44"/>
            <p:cNvCxnSpPr>
              <a:stCxn id="34" idx="6"/>
              <a:endCxn id="16" idx="2"/>
            </p:cNvCxnSpPr>
            <p:nvPr/>
          </p:nvCxnSpPr>
          <p:spPr>
            <a:xfrm flipV="1">
              <a:off x="6867721" y="4363472"/>
              <a:ext cx="1089710" cy="96519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>
              <a:stCxn id="34" idx="6"/>
              <a:endCxn id="7" idx="2"/>
            </p:cNvCxnSpPr>
            <p:nvPr/>
          </p:nvCxnSpPr>
          <p:spPr>
            <a:xfrm flipV="1">
              <a:off x="6867721" y="5063784"/>
              <a:ext cx="1090957" cy="26488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/>
            <p:cNvCxnSpPr>
              <a:stCxn id="34" idx="6"/>
              <a:endCxn id="17" idx="2"/>
            </p:cNvCxnSpPr>
            <p:nvPr/>
          </p:nvCxnSpPr>
          <p:spPr>
            <a:xfrm>
              <a:off x="6867721" y="5328670"/>
              <a:ext cx="1120996" cy="53483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/>
            <p:cNvCxnSpPr>
              <a:stCxn id="6" idx="6"/>
              <a:endCxn id="18" idx="2"/>
            </p:cNvCxnSpPr>
            <p:nvPr/>
          </p:nvCxnSpPr>
          <p:spPr>
            <a:xfrm flipV="1">
              <a:off x="6868345" y="3569001"/>
              <a:ext cx="1089085" cy="107232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5" idx="6"/>
              <a:endCxn id="18" idx="2"/>
            </p:cNvCxnSpPr>
            <p:nvPr/>
          </p:nvCxnSpPr>
          <p:spPr>
            <a:xfrm flipV="1">
              <a:off x="6868346" y="3569001"/>
              <a:ext cx="1089084" cy="39026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410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logistic regression model (which is a GLM) can be represented by a neural network</a:t>
            </a:r>
          </a:p>
          <a:p>
            <a:pPr lvl="1"/>
            <a:r>
              <a:rPr lang="en-US" dirty="0"/>
              <a:t>Remember the road map!</a:t>
            </a:r>
          </a:p>
          <a:p>
            <a:r>
              <a:rPr lang="en-US" dirty="0"/>
              <a:t>The network:</a:t>
            </a:r>
          </a:p>
          <a:p>
            <a:pPr lvl="1"/>
            <a:r>
              <a:rPr lang="en-US" dirty="0"/>
              <a:t>Has a single node/neuron</a:t>
            </a:r>
          </a:p>
          <a:p>
            <a:pPr lvl="1"/>
            <a:r>
              <a:rPr lang="en-US" dirty="0"/>
              <a:t>Uses the sigmoid activation function</a:t>
            </a:r>
          </a:p>
          <a:p>
            <a:pPr lvl="1"/>
            <a:r>
              <a:rPr lang="en-US" dirty="0"/>
              <a:t>Weights of the node correspond to the variable coefficients in the logistic regression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907956" y="3969054"/>
            <a:ext cx="5933120" cy="1658397"/>
            <a:chOff x="96662" y="3955155"/>
            <a:chExt cx="5933120" cy="1658397"/>
          </a:xfrm>
        </p:grpSpPr>
        <p:sp>
          <p:nvSpPr>
            <p:cNvPr id="6" name="Oval 5"/>
            <p:cNvSpPr/>
            <p:nvPr/>
          </p:nvSpPr>
          <p:spPr>
            <a:xfrm>
              <a:off x="2021545" y="4014663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2021544" y="4696720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544" y="4696720"/>
                  <a:ext cx="560717" cy="53483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640434" y="428208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6" idx="6"/>
              <a:endCxn id="8" idx="2"/>
            </p:cNvCxnSpPr>
            <p:nvPr/>
          </p:nvCxnSpPr>
          <p:spPr>
            <a:xfrm>
              <a:off x="2582262" y="4282082"/>
              <a:ext cx="1058172" cy="26741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" name="Straight Arrow Connector 9"/>
            <p:cNvCxnSpPr>
              <a:stCxn id="7" idx="6"/>
              <a:endCxn id="8" idx="2"/>
            </p:cNvCxnSpPr>
            <p:nvPr/>
          </p:nvCxnSpPr>
          <p:spPr>
            <a:xfrm flipV="1">
              <a:off x="2582261" y="4549501"/>
              <a:ext cx="1058173" cy="41463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 rot="894691">
                  <a:off x="2603927" y="4143344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94691">
                  <a:off x="2603927" y="4143344"/>
                  <a:ext cx="833517" cy="2774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20314979">
                  <a:off x="2564110" y="4522733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14979">
                  <a:off x="2564110" y="4522733"/>
                  <a:ext cx="833517" cy="2774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1776909" y="5320349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Input layer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3313" y="5295087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99144" y="3955155"/>
                  <a:ext cx="845438" cy="3032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144" y="3955155"/>
                  <a:ext cx="845438" cy="30322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4940698" y="4284615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0698" y="4284615"/>
                  <a:ext cx="560717" cy="53483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8" idx="6"/>
              <a:endCxn id="16" idx="2"/>
            </p:cNvCxnSpPr>
            <p:nvPr/>
          </p:nvCxnSpPr>
          <p:spPr>
            <a:xfrm>
              <a:off x="4201151" y="4549501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688402" y="5283664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Output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6662" y="4447855"/>
                  <a:ext cx="1678545" cy="497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GLMs</a:t>
                  </a:r>
                </a:p>
                <a:p>
                  <a:pPr algn="ctr"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62" y="4447855"/>
                  <a:ext cx="1678545" cy="497729"/>
                </a:xfrm>
                <a:prstGeom prst="rect">
                  <a:avLst/>
                </a:prstGeom>
                <a:blipFill>
                  <a:blip r:embed="rId8"/>
                  <a:stretch>
                    <a:fillRect l="-5091" t="-13415" r="-4000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169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053703"/>
            <a:ext cx="11216640" cy="2579344"/>
          </a:xfrm>
        </p:spPr>
        <p:txBody>
          <a:bodyPr/>
          <a:lstStyle/>
          <a:p>
            <a:r>
              <a:rPr lang="en-US" dirty="0"/>
              <a:t>Adding additional layers of hidden units increases the representation power of the ANN without as bad a computational cost</a:t>
            </a:r>
          </a:p>
          <a:p>
            <a:r>
              <a:rPr lang="en-US" dirty="0"/>
              <a:t>From a lot of practical work, deep networks seem less prone to overfitting than wide, shallow networks</a:t>
            </a:r>
          </a:p>
          <a:p>
            <a:pPr lvl="1"/>
            <a:r>
              <a:rPr lang="en-US" dirty="0"/>
              <a:t>(Although, there’s no fancy theorem proving this!)</a:t>
            </a:r>
          </a:p>
          <a:p>
            <a:r>
              <a:rPr lang="en-US" dirty="0"/>
              <a:t>Modern NNs may have 10s or 100s of layers. Some recent large models have mind-boggling number of parameters: GPT3 (</a:t>
            </a:r>
            <a:r>
              <a:rPr lang="en-US" dirty="0" err="1"/>
              <a:t>OpenAI</a:t>
            </a:r>
            <a:r>
              <a:rPr lang="en-US" dirty="0"/>
              <a:t>) with 175 billion parameters; Megatron-Turing NGL 530B (Nvidia-Microsoft); Switch transformers (Google) with 1.6 trillion parameters.</a:t>
            </a:r>
          </a:p>
          <a:p>
            <a:r>
              <a:rPr lang="en-US" dirty="0"/>
              <a:t>Each layer beyond the first hidden layer uses the output of the previous layer as input, instead of the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651338" y="3657600"/>
            <a:ext cx="4887629" cy="3200400"/>
            <a:chOff x="4014150" y="1562149"/>
            <a:chExt cx="6928342" cy="4536651"/>
          </a:xfrm>
        </p:grpSpPr>
        <p:sp>
          <p:nvSpPr>
            <p:cNvPr id="6" name="Oval 5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6" idx="6"/>
              <a:endCxn id="8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" name="Straight Arrow Connector 9"/>
            <p:cNvCxnSpPr>
              <a:stCxn id="7" idx="6"/>
              <a:endCxn id="8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2" name="Straight Arrow Connector 11"/>
            <p:cNvCxnSpPr>
              <a:stCxn id="8" idx="6"/>
              <a:endCxn id="11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6" name="Straight Arrow Connector 15"/>
            <p:cNvCxnSpPr>
              <a:stCxn id="7" idx="6"/>
              <a:endCxn id="14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>
              <a:stCxn id="7" idx="6"/>
              <a:endCxn id="13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>
              <a:stCxn id="6" idx="6"/>
              <a:endCxn id="14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6" idx="6"/>
              <a:endCxn id="13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>
              <a:stCxn id="15" idx="6"/>
              <a:endCxn id="11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1" name="Straight Arrow Connector 20"/>
            <p:cNvCxnSpPr>
              <a:stCxn id="13" idx="6"/>
              <a:endCxn id="11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14" idx="6"/>
              <a:endCxn id="11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38" name="Straight Arrow Connector 37"/>
            <p:cNvCxnSpPr>
              <a:stCxn id="30" idx="6"/>
              <a:endCxn id="15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9" name="Straight Arrow Connector 38"/>
            <p:cNvCxnSpPr>
              <a:stCxn id="31" idx="6"/>
              <a:endCxn id="8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0" name="Straight Arrow Connector 39"/>
            <p:cNvCxnSpPr>
              <a:stCxn id="31" idx="6"/>
              <a:endCxn id="13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1" name="Straight Arrow Connector 40"/>
            <p:cNvCxnSpPr>
              <a:stCxn id="29" idx="6"/>
              <a:endCxn id="14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2" name="Straight Arrow Connector 41"/>
            <p:cNvCxnSpPr>
              <a:stCxn id="29" idx="6"/>
              <a:endCxn id="15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3" name="Straight Arrow Connector 42"/>
            <p:cNvCxnSpPr>
              <a:stCxn id="28" idx="6"/>
              <a:endCxn id="15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4" name="Straight Arrow Connector 43"/>
            <p:cNvCxnSpPr>
              <a:stCxn id="30" idx="6"/>
              <a:endCxn id="14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5" name="Straight Arrow Connector 44"/>
            <p:cNvCxnSpPr>
              <a:stCxn id="7" idx="6"/>
              <a:endCxn id="15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6" name="Straight Arrow Connector 45"/>
            <p:cNvCxnSpPr>
              <a:stCxn id="31" idx="6"/>
              <a:endCxn id="14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7" name="Straight Arrow Connector 46"/>
            <p:cNvCxnSpPr>
              <a:stCxn id="31" idx="6"/>
              <a:endCxn id="8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>
              <a:stCxn id="30" idx="6"/>
              <a:endCxn id="13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9" name="Straight Arrow Connector 48"/>
            <p:cNvCxnSpPr>
              <a:stCxn id="29" idx="6"/>
              <a:endCxn id="13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0" name="Straight Arrow Connector 49"/>
            <p:cNvCxnSpPr>
              <a:stCxn id="28" idx="6"/>
              <a:endCxn id="13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/>
            <p:cNvCxnSpPr>
              <a:stCxn id="28" idx="6"/>
              <a:endCxn id="14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2" name="Straight Arrow Connector 51"/>
            <p:cNvCxnSpPr>
              <a:stCxn id="29" idx="6"/>
              <a:endCxn id="8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/>
            <p:cNvCxnSpPr>
              <a:stCxn id="6" idx="6"/>
              <a:endCxn id="15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/>
            <p:cNvCxnSpPr>
              <a:stCxn id="30" idx="6"/>
              <a:endCxn id="8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5" name="Straight Arrow Connector 54"/>
            <p:cNvCxnSpPr>
              <a:stCxn id="15" idx="6"/>
              <a:endCxn id="23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6" name="Straight Arrow Connector 55"/>
            <p:cNvCxnSpPr>
              <a:stCxn id="15" idx="6"/>
              <a:endCxn id="11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3" idx="6"/>
              <a:endCxn id="23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8" name="Straight Arrow Connector 57"/>
            <p:cNvCxnSpPr>
              <a:stCxn id="8" idx="6"/>
              <a:endCxn id="23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9" name="Straight Arrow Connector 58"/>
            <p:cNvCxnSpPr>
              <a:stCxn id="14" idx="6"/>
              <a:endCxn id="23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23" idx="6"/>
              <a:endCxn id="27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1" name="Straight Arrow Connector 60"/>
            <p:cNvCxnSpPr>
              <a:stCxn id="23" idx="6"/>
              <a:endCxn id="25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>
              <a:stCxn id="23" idx="6"/>
              <a:endCxn id="24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>
              <a:stCxn id="23" idx="6"/>
              <a:endCxn id="26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>
              <a:stCxn id="11" idx="6"/>
              <a:endCxn id="27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>
              <a:stCxn id="11" idx="6"/>
              <a:endCxn id="25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>
              <a:stCxn id="11" idx="6"/>
              <a:endCxn id="24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>
              <a:stCxn id="11" idx="6"/>
              <a:endCxn id="26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>
              <a:stCxn id="27" idx="6"/>
              <a:endCxn id="34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/>
            <p:cNvCxnSpPr>
              <a:stCxn id="27" idx="6"/>
              <a:endCxn id="35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>
              <a:stCxn id="27" idx="6"/>
              <a:endCxn id="32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>
              <a:stCxn id="27" idx="6"/>
              <a:endCxn id="33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>
              <a:stCxn id="27" idx="6"/>
              <a:endCxn id="36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>
              <a:stCxn id="27" idx="6"/>
              <a:endCxn id="37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>
              <a:stCxn id="25" idx="6"/>
              <a:endCxn id="34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>
              <a:stCxn id="25" idx="6"/>
              <a:endCxn id="35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>
              <a:stCxn id="25" idx="6"/>
              <a:endCxn id="32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>
              <a:stCxn id="25" idx="6"/>
              <a:endCxn id="33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8" name="Straight Arrow Connector 77"/>
            <p:cNvCxnSpPr>
              <a:stCxn id="25" idx="6"/>
              <a:endCxn id="36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9" name="Straight Arrow Connector 78"/>
            <p:cNvCxnSpPr>
              <a:stCxn id="25" idx="6"/>
              <a:endCxn id="37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0" name="Straight Arrow Connector 79"/>
            <p:cNvCxnSpPr>
              <a:stCxn id="24" idx="6"/>
              <a:endCxn id="34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>
              <a:stCxn id="24" idx="6"/>
              <a:endCxn id="35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>
              <a:stCxn id="24" idx="6"/>
              <a:endCxn id="32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>
              <a:stCxn id="24" idx="6"/>
              <a:endCxn id="33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>
              <a:stCxn id="24" idx="6"/>
              <a:endCxn id="36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>
              <a:stCxn id="24" idx="6"/>
              <a:endCxn id="37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6" name="Straight Arrow Connector 85"/>
            <p:cNvCxnSpPr>
              <a:stCxn id="26" idx="6"/>
              <a:endCxn id="34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7" name="Straight Arrow Connector 86"/>
            <p:cNvCxnSpPr>
              <a:stCxn id="26" idx="6"/>
              <a:endCxn id="35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>
              <a:stCxn id="26" idx="6"/>
              <a:endCxn id="32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26" idx="6"/>
              <a:endCxn id="33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26" idx="6"/>
              <a:endCxn id="37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712741" y="5052271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Hidden layers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6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Computation: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 What is the output of the network if the input is…?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6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25</a:t>
            </a:fld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430400" y="2090504"/>
            <a:ext cx="8593726" cy="4361368"/>
            <a:chOff x="3568536" y="1781682"/>
            <a:chExt cx="8593726" cy="4361368"/>
          </a:xfrm>
        </p:grpSpPr>
        <p:grpSp>
          <p:nvGrpSpPr>
            <p:cNvPr id="5" name="Group 4"/>
            <p:cNvGrpSpPr/>
            <p:nvPr/>
          </p:nvGrpSpPr>
          <p:grpSpPr>
            <a:xfrm>
              <a:off x="3568536" y="1781682"/>
              <a:ext cx="8593726" cy="4332518"/>
              <a:chOff x="5358425" y="2010282"/>
              <a:chExt cx="8593726" cy="433251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358425" y="2010282"/>
                <a:ext cx="8593726" cy="4332518"/>
                <a:chOff x="5358425" y="2010282"/>
                <a:chExt cx="8593726" cy="4332518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5358425" y="2010282"/>
                  <a:ext cx="8593726" cy="4332518"/>
                  <a:chOff x="6649883" y="-500822"/>
                  <a:chExt cx="8593726" cy="43325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Oval 14"/>
                      <p:cNvSpPr/>
                      <p:nvPr/>
                    </p:nvSpPr>
                    <p:spPr>
                      <a:xfrm>
                        <a:off x="6895143" y="595106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5" name="Oval 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95143" y="595106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Oval 15"/>
                      <p:cNvSpPr/>
                      <p:nvPr/>
                    </p:nvSpPr>
                    <p:spPr>
                      <a:xfrm>
                        <a:off x="6895142" y="1277163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6" name="Oval 1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95142" y="1277163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649883" y="2596806"/>
                    <a:ext cx="1049986" cy="2821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Input layer</a:t>
                    </a: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9704100" y="3513231"/>
                    <a:ext cx="1341380" cy="318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Hidden layer 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Oval 21"/>
                      <p:cNvSpPr/>
                      <p:nvPr/>
                    </p:nvSpPr>
                    <p:spPr>
                      <a:xfrm>
                        <a:off x="11877832" y="595106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F1B2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dirty="0">
                            <a:solidFill>
                              <a:schemeClr val="tx1"/>
                            </a:solidFill>
                          </a:rPr>
                          <a:t>Sigmoid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2" name="Oval 2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877832" y="595106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3902229" y="1849465"/>
                    <a:ext cx="1341380" cy="318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Output layer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Oval 24"/>
                      <p:cNvSpPr/>
                      <p:nvPr/>
                    </p:nvSpPr>
                    <p:spPr>
                      <a:xfrm>
                        <a:off x="9463103" y="1567698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755E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dirty="0"/>
                          <a:t>Linear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5" name="Oval 2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63103" y="1567698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7"/>
                        <a:stretch>
                          <a:fillRect b="-3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Oval 26"/>
                      <p:cNvSpPr/>
                      <p:nvPr/>
                    </p:nvSpPr>
                    <p:spPr>
                      <a:xfrm>
                        <a:off x="9460390" y="-500822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755E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b="0" dirty="0"/>
                          <a:t>Linear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7" name="Oval 2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60390" y="-500822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8"/>
                        <a:stretch>
                          <a:fillRect b="-3333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9" name="Straight Arrow Connector 28"/>
                  <p:cNvCxnSpPr>
                    <a:stCxn id="16" idx="6"/>
                    <a:endCxn id="25" idx="2"/>
                  </p:cNvCxnSpPr>
                  <p:nvPr/>
                </p:nvCxnSpPr>
                <p:spPr>
                  <a:xfrm>
                    <a:off x="7455859" y="1544582"/>
                    <a:ext cx="2007244" cy="937516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1" name="Straight Arrow Connector 30"/>
                  <p:cNvCxnSpPr>
                    <a:stCxn id="15" idx="6"/>
                    <a:endCxn id="25" idx="2"/>
                  </p:cNvCxnSpPr>
                  <p:nvPr/>
                </p:nvCxnSpPr>
                <p:spPr>
                  <a:xfrm>
                    <a:off x="7455860" y="862525"/>
                    <a:ext cx="2007243" cy="1619573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2" name="Straight Arrow Connector 31"/>
                  <p:cNvCxnSpPr>
                    <a:stCxn id="27" idx="6"/>
                    <a:endCxn id="22" idx="2"/>
                  </p:cNvCxnSpPr>
                  <p:nvPr/>
                </p:nvCxnSpPr>
                <p:spPr>
                  <a:xfrm>
                    <a:off x="11289190" y="413578"/>
                    <a:ext cx="588642" cy="1095928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3" name="Straight Arrow Connector 32"/>
                  <p:cNvCxnSpPr>
                    <a:stCxn id="25" idx="6"/>
                    <a:endCxn id="22" idx="2"/>
                  </p:cNvCxnSpPr>
                  <p:nvPr/>
                </p:nvCxnSpPr>
                <p:spPr>
                  <a:xfrm flipV="1">
                    <a:off x="11291903" y="1509506"/>
                    <a:ext cx="585929" cy="972592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Oval 13"/>
                    <p:cNvSpPr/>
                    <p:nvPr/>
                  </p:nvSpPr>
                  <p:spPr>
                    <a:xfrm>
                      <a:off x="5603060" y="4475613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" name="Oval 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3060" y="4475613"/>
                      <a:ext cx="560717" cy="534838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" name="Straight Arrow Connector 6"/>
              <p:cNvCxnSpPr>
                <a:stCxn id="14" idx="6"/>
                <a:endCxn id="27" idx="2"/>
              </p:cNvCxnSpPr>
              <p:nvPr/>
            </p:nvCxnSpPr>
            <p:spPr>
              <a:xfrm flipV="1">
                <a:off x="6163777" y="2924682"/>
                <a:ext cx="2005155" cy="18183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" name="Straight Arrow Connector 7"/>
              <p:cNvCxnSpPr>
                <a:stCxn id="14" idx="6"/>
                <a:endCxn id="25" idx="2"/>
              </p:cNvCxnSpPr>
              <p:nvPr/>
            </p:nvCxnSpPr>
            <p:spPr>
              <a:xfrm>
                <a:off x="6163777" y="4743032"/>
                <a:ext cx="2007868" cy="25017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" name="Straight Arrow Connector 10"/>
              <p:cNvCxnSpPr>
                <a:stCxn id="16" idx="6"/>
                <a:endCxn id="27" idx="2"/>
              </p:cNvCxnSpPr>
              <p:nvPr/>
            </p:nvCxnSpPr>
            <p:spPr>
              <a:xfrm flipV="1">
                <a:off x="6164401" y="2924682"/>
                <a:ext cx="2004531" cy="113100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" name="Straight Arrow Connector 11"/>
              <p:cNvCxnSpPr>
                <a:stCxn id="15" idx="6"/>
                <a:endCxn id="27" idx="2"/>
              </p:cNvCxnSpPr>
              <p:nvPr/>
            </p:nvCxnSpPr>
            <p:spPr>
              <a:xfrm flipV="1">
                <a:off x="6164402" y="2924682"/>
                <a:ext cx="2004530" cy="44894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/>
                <p:cNvSpPr/>
                <p:nvPr/>
              </p:nvSpPr>
              <p:spPr>
                <a:xfrm>
                  <a:off x="11211214" y="3524591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1" name="Oval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1214" y="3524591"/>
                  <a:ext cx="560717" cy="53483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>
              <a:stCxn id="22" idx="6"/>
              <a:endCxn id="61" idx="2"/>
            </p:cNvCxnSpPr>
            <p:nvPr/>
          </p:nvCxnSpPr>
          <p:spPr>
            <a:xfrm>
              <a:off x="10625285" y="3792010"/>
              <a:ext cx="585929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9040195" y="582458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8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layer in neural networks is a little special.</a:t>
            </a:r>
          </a:p>
          <a:p>
            <a:r>
              <a:rPr lang="en-US" dirty="0"/>
              <a:t>The number of neurons and activation function are chosen so that they match the variable being predicted (the “response”).</a:t>
            </a:r>
          </a:p>
          <a:p>
            <a:r>
              <a:rPr lang="en-US" dirty="0"/>
              <a:t>For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complicated tasks often us other functions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14948"/>
              </p:ext>
            </p:extLst>
          </p:nvPr>
        </p:nvGraphicFramePr>
        <p:xfrm>
          <a:off x="486833" y="3015934"/>
          <a:ext cx="11216640" cy="1737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22684">
                  <a:extLst>
                    <a:ext uri="{9D8B030D-6E8A-4147-A177-3AD203B41FA5}">
                      <a16:colId xmlns:a16="http://schemas.microsoft.com/office/drawing/2014/main" val="3199335909"/>
                    </a:ext>
                  </a:extLst>
                </a:gridCol>
                <a:gridCol w="1922684">
                  <a:extLst>
                    <a:ext uri="{9D8B030D-6E8A-4147-A177-3AD203B41FA5}">
                      <a16:colId xmlns:a16="http://schemas.microsoft.com/office/drawing/2014/main" val="3429518845"/>
                    </a:ext>
                  </a:extLst>
                </a:gridCol>
                <a:gridCol w="1922684">
                  <a:extLst>
                    <a:ext uri="{9D8B030D-6E8A-4147-A177-3AD203B41FA5}">
                      <a16:colId xmlns:a16="http://schemas.microsoft.com/office/drawing/2014/main" val="3907362437"/>
                    </a:ext>
                  </a:extLst>
                </a:gridCol>
                <a:gridCol w="5448588">
                  <a:extLst>
                    <a:ext uri="{9D8B030D-6E8A-4147-A177-3AD203B41FA5}">
                      <a16:colId xmlns:a16="http://schemas.microsoft.com/office/drawing/2014/main" val="5348849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  <a:r>
                        <a:rPr lang="en-US" baseline="0" dirty="0"/>
                        <a:t> Variable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Activation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It Does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434564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Forces the output of the network to be between 0 and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13098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  <a:p>
                      <a:r>
                        <a:rPr lang="en-US" dirty="0"/>
                        <a:t>“Age”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  <a:r>
                        <a:rPr lang="en-US" baseline="0" dirty="0"/>
                        <a:t> or identity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Doesn’t restrict the output,</a:t>
                      </a:r>
                      <a:r>
                        <a:rPr lang="en-US" baseline="0" dirty="0"/>
                        <a:t> by leaving it “as-is”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11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0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4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 With Data</a:t>
            </a:r>
            <a:br>
              <a:rPr lang="en-US" dirty="0"/>
            </a:br>
            <a:r>
              <a:rPr lang="en-US" dirty="0"/>
              <a:t>Learning the Weights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6833" y="1600202"/>
                <a:ext cx="11216640" cy="4884574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weights</a:t>
                </a:r>
                <a:r>
                  <a:rPr lang="en-US" dirty="0"/>
                  <a:t> (and </a:t>
                </a:r>
                <a:r>
                  <a:rPr lang="en-US" b="1" dirty="0"/>
                  <a:t>bias</a:t>
                </a:r>
                <a:r>
                  <a:rPr lang="en-US" dirty="0"/>
                  <a:t>) of each neuron (throughout the whole network) determine the value of the response that the network predicts for a given input</a:t>
                </a:r>
              </a:p>
              <a:p>
                <a:pPr lvl="1"/>
                <a:r>
                  <a:rPr lang="en-US" dirty="0"/>
                  <a:t>Need to choose weights carefully so the network does a good job! </a:t>
                </a:r>
              </a:p>
              <a:p>
                <a:r>
                  <a:rPr lang="en-US" dirty="0"/>
                  <a:t>But what are the right weights?</a:t>
                </a:r>
              </a:p>
              <a:p>
                <a:r>
                  <a:rPr lang="en-US" dirty="0"/>
                  <a:t>No one knows ahead of time, so we use </a:t>
                </a:r>
                <a:r>
                  <a:rPr lang="en-US" b="1" dirty="0"/>
                  <a:t>data</a:t>
                </a:r>
                <a:r>
                  <a:rPr lang="en-US" dirty="0"/>
                  <a:t> to let the neural network figure it out!</a:t>
                </a:r>
              </a:p>
              <a:p>
                <a:r>
                  <a:rPr lang="en-US" dirty="0"/>
                  <a:t>To do so, we decide on a good </a:t>
                </a:r>
                <a:r>
                  <a:rPr lang="en-US" b="1" dirty="0"/>
                  <a:t>cost</a:t>
                </a:r>
                <a:r>
                  <a:rPr lang="en-US" dirty="0"/>
                  <a:t> (or </a:t>
                </a:r>
                <a:r>
                  <a:rPr lang="en-US" b="1" dirty="0"/>
                  <a:t>loss</a:t>
                </a:r>
                <a:r>
                  <a:rPr lang="en-US" dirty="0"/>
                  <a:t>) </a:t>
                </a:r>
                <a:r>
                  <a:rPr lang="en-US" b="1" dirty="0"/>
                  <a:t>function</a:t>
                </a:r>
                <a:r>
                  <a:rPr lang="en-US" dirty="0"/>
                  <a:t>, which should:</a:t>
                </a:r>
              </a:p>
              <a:p>
                <a:pPr lvl="1"/>
                <a:r>
                  <a:rPr lang="en-US" dirty="0"/>
                  <a:t>Represent an average of the cost of individual observations in the training set</a:t>
                </a:r>
              </a:p>
              <a:p>
                <a:pPr lvl="2"/>
                <a:r>
                  <a:rPr lang="en-US" b="1" dirty="0"/>
                  <a:t>Idea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If the cost is small, the network describes the data well. If the cost is large…</a:t>
                </a:r>
              </a:p>
              <a:p>
                <a:pPr lvl="1"/>
                <a:r>
                  <a:rPr lang="en-US" dirty="0"/>
                  <a:t>A function of the outputs from the ANN and the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Run the algorithm that lets the network adjust the weights to improve the predictions and therefore the cost function</a:t>
                </a:r>
              </a:p>
              <a:p>
                <a:r>
                  <a:rPr lang="en-US" dirty="0"/>
                  <a:t>Choose weights and biases that minimize the cost function</a:t>
                </a:r>
              </a:p>
              <a:p>
                <a:r>
                  <a:rPr lang="en-US" dirty="0"/>
                  <a:t>In principle, this can be achieved using calculus, but in practice this is often achieved using a numerical algorithm</a:t>
                </a:r>
              </a:p>
              <a:p>
                <a:r>
                  <a:rPr lang="en-US" dirty="0"/>
                  <a:t>When training a neural network, the data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are thought of as fixed.</a:t>
                </a:r>
              </a:p>
              <a:p>
                <a:r>
                  <a:rPr lang="en-US" dirty="0"/>
                  <a:t>Adjust the weights and biases to fit the set of training data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833" y="1600202"/>
                <a:ext cx="11216640" cy="4884574"/>
              </a:xfrm>
              <a:blipFill>
                <a:blip r:embed="rId2"/>
                <a:stretch>
                  <a:fillRect l="-1196" t="-1623" b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0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Cost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cost function</a:t>
                </a:r>
                <a:r>
                  <a:rPr lang="en-US" dirty="0"/>
                  <a:t> (or </a:t>
                </a:r>
                <a:r>
                  <a:rPr lang="en-US" b="1" dirty="0"/>
                  <a:t>loss function</a:t>
                </a:r>
                <a:r>
                  <a:rPr lang="en-US" dirty="0"/>
                  <a:t>) provides a global measure comparing the output of a network (predicted response) with the true response for a set of data</a:t>
                </a:r>
              </a:p>
              <a:p>
                <a:r>
                  <a:rPr lang="en-US" dirty="0"/>
                  <a:t>Depends heavily on the task</a:t>
                </a:r>
              </a:p>
              <a:p>
                <a:r>
                  <a:rPr lang="en-US" dirty="0"/>
                  <a:t>If we have a continuous response, we use squared error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we have a binary response, we use cross-entropy or logloss: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other tasks, there are other loss functions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6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6"/>
            <a:endCxn id="7" idx="2"/>
          </p:cNvCxnSpPr>
          <p:nvPr/>
        </p:nvCxnSpPr>
        <p:spPr>
          <a:xfrm>
            <a:off x="2582262" y="1844683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>
            <a:stCxn id="6" idx="6"/>
            <a:endCxn id="7" idx="2"/>
          </p:cNvCxnSpPr>
          <p:nvPr/>
        </p:nvCxnSpPr>
        <p:spPr>
          <a:xfrm flipV="1">
            <a:off x="2582261" y="2112102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14" name="Oval 13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7" name="Straight Arrow Connector 16"/>
          <p:cNvCxnSpPr>
            <a:stCxn id="14" idx="6"/>
            <a:endCxn id="16" idx="2"/>
          </p:cNvCxnSpPr>
          <p:nvPr/>
        </p:nvCxnSpPr>
        <p:spPr>
          <a:xfrm>
            <a:off x="2582262" y="4282082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>
            <a:stCxn id="15" idx="6"/>
            <a:endCxn id="16" idx="2"/>
          </p:cNvCxnSpPr>
          <p:nvPr/>
        </p:nvCxnSpPr>
        <p:spPr>
          <a:xfrm flipV="1">
            <a:off x="2582261" y="4549501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16" idx="6"/>
            <a:endCxn id="24" idx="2"/>
          </p:cNvCxnSpPr>
          <p:nvPr/>
        </p:nvCxnSpPr>
        <p:spPr>
          <a:xfrm>
            <a:off x="4201151" y="4549501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8" name="TextBox 27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Linear Regression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blipFill>
                <a:blip r:embed="rId11"/>
                <a:stretch>
                  <a:fillRect l="-4364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GLMs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blipFill>
                <a:blip r:embed="rId12"/>
                <a:stretch>
                  <a:fillRect l="-5455" t="-13580" r="-4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4" name="Straight Arrow Connector 33"/>
          <p:cNvCxnSpPr>
            <a:stCxn id="31" idx="6"/>
            <a:endCxn id="33" idx="2"/>
          </p:cNvCxnSpPr>
          <p:nvPr/>
        </p:nvCxnSpPr>
        <p:spPr>
          <a:xfrm>
            <a:off x="8191964" y="2285261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5" name="Straight Arrow Connector 34"/>
          <p:cNvCxnSpPr>
            <a:stCxn id="32" idx="6"/>
            <a:endCxn id="33" idx="2"/>
          </p:cNvCxnSpPr>
          <p:nvPr/>
        </p:nvCxnSpPr>
        <p:spPr>
          <a:xfrm flipV="1">
            <a:off x="8191963" y="2552680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blipFill>
                <a:blip r:embed="rId1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33" idx="6"/>
            <a:endCxn id="41" idx="2"/>
          </p:cNvCxnSpPr>
          <p:nvPr/>
        </p:nvCxnSpPr>
        <p:spPr>
          <a:xfrm>
            <a:off x="9810853" y="2552680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44" name="Oval 43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Oval 44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Oval 45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p:cxnSp>
        <p:nvCxnSpPr>
          <p:cNvPr id="47" name="Straight Arrow Connector 46"/>
          <p:cNvCxnSpPr>
            <a:stCxn id="32" idx="6"/>
            <a:endCxn id="45" idx="2"/>
          </p:cNvCxnSpPr>
          <p:nvPr/>
        </p:nvCxnSpPr>
        <p:spPr>
          <a:xfrm>
            <a:off x="8191963" y="2967318"/>
            <a:ext cx="1088212" cy="38508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>
            <a:stCxn id="32" idx="6"/>
            <a:endCxn id="44" idx="2"/>
          </p:cNvCxnSpPr>
          <p:nvPr/>
        </p:nvCxnSpPr>
        <p:spPr>
          <a:xfrm flipV="1">
            <a:off x="8191963" y="1852368"/>
            <a:ext cx="1056926" cy="1114950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>
            <a:stCxn id="31" idx="6"/>
            <a:endCxn id="45" idx="2"/>
          </p:cNvCxnSpPr>
          <p:nvPr/>
        </p:nvCxnSpPr>
        <p:spPr>
          <a:xfrm>
            <a:off x="8191964" y="2285261"/>
            <a:ext cx="1088211" cy="106714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>
            <a:stCxn id="31" idx="6"/>
            <a:endCxn id="44" idx="2"/>
          </p:cNvCxnSpPr>
          <p:nvPr/>
        </p:nvCxnSpPr>
        <p:spPr>
          <a:xfrm flipV="1">
            <a:off x="8191964" y="1852368"/>
            <a:ext cx="1056925" cy="43289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9" name="Straight Arrow Connector 58"/>
          <p:cNvCxnSpPr>
            <a:stCxn id="46" idx="6"/>
            <a:endCxn id="41" idx="2"/>
          </p:cNvCxnSpPr>
          <p:nvPr/>
        </p:nvCxnSpPr>
        <p:spPr>
          <a:xfrm>
            <a:off x="9809605" y="1057897"/>
            <a:ext cx="740795" cy="149731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2" name="Straight Arrow Connector 61"/>
          <p:cNvCxnSpPr>
            <a:stCxn id="44" idx="6"/>
            <a:endCxn id="41" idx="2"/>
          </p:cNvCxnSpPr>
          <p:nvPr/>
        </p:nvCxnSpPr>
        <p:spPr>
          <a:xfrm>
            <a:off x="9809606" y="1852368"/>
            <a:ext cx="740794" cy="702845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5" name="Straight Arrow Connector 64"/>
          <p:cNvCxnSpPr>
            <a:stCxn id="45" idx="6"/>
            <a:endCxn id="41" idx="2"/>
          </p:cNvCxnSpPr>
          <p:nvPr/>
        </p:nvCxnSpPr>
        <p:spPr>
          <a:xfrm flipV="1">
            <a:off x="9840892" y="2555213"/>
            <a:ext cx="709508" cy="797191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Neural Network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9180742">
            <a:off x="5565695" y="3342204"/>
            <a:ext cx="1945308" cy="543965"/>
          </a:xfrm>
          <a:prstGeom prst="rightArrow">
            <a:avLst/>
          </a:prstGeom>
          <a:noFill/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3" name="Down Arrow 72"/>
          <p:cNvSpPr/>
          <p:nvPr/>
        </p:nvSpPr>
        <p:spPr>
          <a:xfrm>
            <a:off x="2908473" y="3273469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74577" y="1402762"/>
            <a:ext cx="7309964" cy="46598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5" name="Down Arrow 74"/>
          <p:cNvSpPr/>
          <p:nvPr/>
        </p:nvSpPr>
        <p:spPr>
          <a:xfrm>
            <a:off x="9331126" y="4289240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78" name="Oval 77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1" name="Straight Arrow Connector 80"/>
            <p:cNvCxnSpPr>
              <a:stCxn id="78" idx="6"/>
              <a:endCxn id="80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>
              <a:stCxn id="79" idx="6"/>
              <a:endCxn id="80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4" name="Straight Arrow Connector 83"/>
            <p:cNvCxnSpPr>
              <a:stCxn id="80" idx="6"/>
              <a:endCxn id="83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79" idx="6"/>
              <a:endCxn id="86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79" idx="6"/>
              <a:endCxn id="85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78" idx="6"/>
              <a:endCxn id="86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78" idx="6"/>
              <a:endCxn id="85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83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4" name="Straight Arrow Connector 93"/>
            <p:cNvCxnSpPr>
              <a:stCxn id="86" idx="6"/>
              <a:endCxn id="83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10" name="Straight Arrow Connector 109"/>
            <p:cNvCxnSpPr>
              <a:stCxn id="102" idx="6"/>
              <a:endCxn id="87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103" idx="6"/>
              <a:endCxn id="85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101" idx="6"/>
              <a:endCxn id="86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101" idx="6"/>
              <a:endCxn id="87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100" idx="6"/>
              <a:endCxn id="87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102" idx="6"/>
              <a:endCxn id="86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79" idx="6"/>
              <a:endCxn id="87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103" idx="6"/>
              <a:endCxn id="86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02" idx="6"/>
              <a:endCxn id="85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01" idx="6"/>
              <a:endCxn id="85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00" idx="6"/>
              <a:endCxn id="85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00" idx="6"/>
              <a:endCxn id="86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101" idx="6"/>
              <a:endCxn id="80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78" idx="6"/>
              <a:endCxn id="87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102" idx="6"/>
              <a:endCxn id="80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7" idx="6"/>
              <a:endCxn id="95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85" idx="6"/>
              <a:endCxn id="95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80" idx="6"/>
              <a:endCxn id="95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86" idx="6"/>
              <a:endCxn id="95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95" idx="6"/>
              <a:endCxn id="99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95" idx="6"/>
              <a:endCxn id="97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95" idx="6"/>
              <a:endCxn id="96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95" idx="6"/>
              <a:endCxn id="98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83" idx="6"/>
              <a:endCxn id="99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83" idx="6"/>
              <a:endCxn id="97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83" idx="6"/>
              <a:endCxn id="96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83" idx="6"/>
              <a:endCxn id="98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99" idx="6"/>
              <a:endCxn id="106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99" idx="6"/>
              <a:endCxn id="107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99" idx="6"/>
              <a:endCxn id="104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99" idx="6"/>
              <a:endCxn id="105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99" idx="6"/>
              <a:endCxn id="108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5" name="Straight Arrow Connector 144"/>
            <p:cNvCxnSpPr>
              <a:stCxn id="99" idx="6"/>
              <a:endCxn id="109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6" name="Straight Arrow Connector 145"/>
            <p:cNvCxnSpPr>
              <a:stCxn id="97" idx="6"/>
              <a:endCxn id="106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>
              <a:stCxn id="97" idx="6"/>
              <a:endCxn id="107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8" name="Straight Arrow Connector 147"/>
            <p:cNvCxnSpPr>
              <a:stCxn id="97" idx="6"/>
              <a:endCxn id="104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9" name="Straight Arrow Connector 148"/>
            <p:cNvCxnSpPr>
              <a:stCxn id="97" idx="6"/>
              <a:endCxn id="105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>
              <a:stCxn id="97" idx="6"/>
              <a:endCxn id="108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1" name="Straight Arrow Connector 150"/>
            <p:cNvCxnSpPr>
              <a:stCxn id="97" idx="6"/>
              <a:endCxn id="109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2" name="Straight Arrow Connector 151"/>
            <p:cNvCxnSpPr>
              <a:stCxn id="96" idx="6"/>
              <a:endCxn id="106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>
              <a:stCxn id="96" idx="6"/>
              <a:endCxn id="107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4" name="Straight Arrow Connector 153"/>
            <p:cNvCxnSpPr>
              <a:stCxn id="96" idx="6"/>
              <a:endCxn id="104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5" name="Straight Arrow Connector 154"/>
            <p:cNvCxnSpPr>
              <a:stCxn id="96" idx="6"/>
              <a:endCxn id="105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>
              <a:stCxn id="96" idx="6"/>
              <a:endCxn id="108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7" name="Straight Arrow Connector 156"/>
            <p:cNvCxnSpPr>
              <a:stCxn id="96" idx="6"/>
              <a:endCxn id="109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8" name="Straight Arrow Connector 157"/>
            <p:cNvCxnSpPr>
              <a:stCxn id="98" idx="6"/>
              <a:endCxn id="106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>
              <a:stCxn id="98" idx="6"/>
              <a:endCxn id="107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0" name="Straight Arrow Connector 159"/>
            <p:cNvCxnSpPr>
              <a:stCxn id="98" idx="6"/>
              <a:endCxn id="104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1" name="Straight Arrow Connector 160"/>
            <p:cNvCxnSpPr>
              <a:stCxn id="98" idx="6"/>
              <a:endCxn id="105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>
              <a:stCxn id="98" idx="6"/>
              <a:endCxn id="109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Neurons (hidden layers)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2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Cross-Entropy/Logloss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the above set of observed and predicted values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Which observation do you think contributes the most overall to the loss? The least?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Question 2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What is the total loss?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35640"/>
                  </p:ext>
                </p:extLst>
              </p:nvPr>
            </p:nvGraphicFramePr>
            <p:xfrm>
              <a:off x="2741813" y="2538738"/>
              <a:ext cx="6706680" cy="1854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35560">
                      <a:extLst>
                        <a:ext uri="{9D8B030D-6E8A-4147-A177-3AD203B41FA5}">
                          <a16:colId xmlns:a16="http://schemas.microsoft.com/office/drawing/2014/main" val="483813875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328289031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9847426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True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515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7209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3665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905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3305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35640"/>
                  </p:ext>
                </p:extLst>
              </p:nvPr>
            </p:nvGraphicFramePr>
            <p:xfrm>
              <a:off x="2741813" y="2538738"/>
              <a:ext cx="6706680" cy="1854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35560">
                      <a:extLst>
                        <a:ext uri="{9D8B030D-6E8A-4147-A177-3AD203B41FA5}">
                          <a16:colId xmlns:a16="http://schemas.microsoft.com/office/drawing/2014/main" val="483813875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328289031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9847426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5" t="-4918" r="-200817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45" t="-4918" r="-100817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Loss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515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7209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3665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905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33053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3252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Iterative algorithm to minimize a function (in this case, the </a:t>
            </a:r>
            <a:r>
              <a:rPr lang="en-US" b="1" dirty="0"/>
              <a:t>cost function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with an initial 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Estimate the gradient (“slope” at that point rate of change, or derivative) of the cost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Propose a new point by taking a small multiple of the gradient.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 cost function and its gradient at the new 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until the value of the cost function stops getting smaller.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31</a:t>
            </a:fld>
            <a:endParaRPr lang="en-US"/>
          </a:p>
        </p:txBody>
      </p:sp>
      <p:pic>
        <p:nvPicPr>
          <p:cNvPr id="6" name="Google Shape;333;p42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670911" y="1600200"/>
            <a:ext cx="470329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35;p42"/>
          <p:cNvSpPr txBox="1"/>
          <p:nvPr/>
        </p:nvSpPr>
        <p:spPr>
          <a:xfrm>
            <a:off x="7003915" y="813000"/>
            <a:ext cx="4212725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example shows the process of adjusting a single weight!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11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dirty="0"/>
              <a:t>Potential Concerns with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Poor choice of initial value</a:t>
            </a:r>
          </a:p>
          <a:p>
            <a:r>
              <a:rPr lang="en-US" dirty="0"/>
              <a:t>Local minima or “saddle points”</a:t>
            </a:r>
          </a:p>
          <a:p>
            <a:pPr lvl="1"/>
            <a:r>
              <a:rPr lang="en-US" dirty="0"/>
              <a:t>Close to global minimum</a:t>
            </a:r>
          </a:p>
          <a:p>
            <a:pPr lvl="1"/>
            <a:r>
              <a:rPr lang="en-US" dirty="0"/>
              <a:t>Not so close to global minimum</a:t>
            </a:r>
          </a:p>
          <a:p>
            <a:r>
              <a:rPr lang="en-US" dirty="0"/>
              <a:t>Failing to converge, or finally stop changing</a:t>
            </a:r>
          </a:p>
          <a:p>
            <a:endParaRPr lang="en-US" dirty="0"/>
          </a:p>
          <a:p>
            <a:r>
              <a:rPr lang="en-US" dirty="0"/>
              <a:t>Other optimization algorithms have been designed to address some of these concerns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32</a:t>
            </a:fld>
            <a:endParaRPr lang="en-US"/>
          </a:p>
        </p:txBody>
      </p:sp>
      <p:pic>
        <p:nvPicPr>
          <p:cNvPr id="6" name="Google Shape;345;p43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670911" y="1600200"/>
            <a:ext cx="470329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8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Gradient Descent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calculate the gradient for each weight</a:t>
            </a:r>
          </a:p>
          <a:p>
            <a:r>
              <a:rPr lang="en-US" dirty="0"/>
              <a:t>Harder to visualize if many neurons, but the same idea</a:t>
            </a:r>
          </a:p>
          <a:p>
            <a:r>
              <a:rPr lang="en-US" dirty="0"/>
              <a:t>Neural networks can have hundreds or thousands of weights to learn, and we can’t visualize the surface</a:t>
            </a:r>
          </a:p>
          <a:p>
            <a:r>
              <a:rPr lang="en-US" dirty="0"/>
              <a:t>Adjusting one weight affects other weights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33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3051820" y="3274726"/>
            <a:ext cx="6086665" cy="3240374"/>
            <a:chOff x="2700200" y="3102532"/>
            <a:chExt cx="6086665" cy="3240374"/>
          </a:xfrm>
        </p:grpSpPr>
        <p:grpSp>
          <p:nvGrpSpPr>
            <p:cNvPr id="96" name="Group 95"/>
            <p:cNvGrpSpPr/>
            <p:nvPr/>
          </p:nvGrpSpPr>
          <p:grpSpPr>
            <a:xfrm>
              <a:off x="2700200" y="3102532"/>
              <a:ext cx="6086665" cy="3240374"/>
              <a:chOff x="2408370" y="3072982"/>
              <a:chExt cx="6086665" cy="324037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408370" y="3072982"/>
                <a:ext cx="6086665" cy="3240374"/>
                <a:chOff x="6095153" y="3301582"/>
                <a:chExt cx="6086665" cy="3240374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095153" y="3301582"/>
                  <a:ext cx="6086665" cy="3240374"/>
                  <a:chOff x="6095153" y="3301582"/>
                  <a:chExt cx="6086665" cy="3240374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6095153" y="3301582"/>
                    <a:ext cx="6086665" cy="3240374"/>
                    <a:chOff x="7386611" y="790478"/>
                    <a:chExt cx="6086665" cy="324037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Oval 15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Oval 1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" name="Oval 16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7" name="Oval 1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19" name="Straight Arrow Connector 18"/>
                    <p:cNvCxnSpPr>
                      <a:stCxn id="16" idx="6"/>
                      <a:endCxn id="18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0" name="Straight Arrow Connector 19"/>
                    <p:cNvCxnSpPr>
                      <a:stCxn id="17" idx="6"/>
                      <a:endCxn id="18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8858556" y="3712387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" name="Oval 22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3" name="Oval 2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4" name="Straight Arrow Connector 23"/>
                    <p:cNvCxnSpPr>
                      <a:stCxn id="18" idx="6"/>
                      <a:endCxn id="36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29" name="Straight Arrow Connector 28"/>
                    <p:cNvCxnSpPr>
                      <a:stCxn id="17" idx="6"/>
                      <a:endCxn id="27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0" name="Straight Arrow Connector 29"/>
                    <p:cNvCxnSpPr>
                      <a:stCxn id="17" idx="6"/>
                      <a:endCxn id="26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1" name="Straight Arrow Connector 30"/>
                    <p:cNvCxnSpPr>
                      <a:stCxn id="16" idx="6"/>
                      <a:endCxn id="27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2" name="Straight Arrow Connector 31"/>
                    <p:cNvCxnSpPr>
                      <a:stCxn id="16" idx="6"/>
                      <a:endCxn id="26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3" name="Straight Arrow Connector 32"/>
                    <p:cNvCxnSpPr>
                      <a:stCxn id="28" idx="6"/>
                      <a:endCxn id="39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4" name="Straight Arrow Connector 33"/>
                    <p:cNvCxnSpPr>
                      <a:stCxn id="26" idx="6"/>
                      <a:endCxn id="37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5" name="Straight Arrow Connector 34"/>
                    <p:cNvCxnSpPr>
                      <a:stCxn id="27" idx="6"/>
                      <a:endCxn id="38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Oval 14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5" name="Oval 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" name="Straight Arrow Connector 7"/>
                <p:cNvCxnSpPr>
                  <a:stCxn id="15" idx="6"/>
                  <a:endCxn id="28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" name="Straight Arrow Connector 8"/>
                <p:cNvCxnSpPr>
                  <a:stCxn id="15" idx="6"/>
                  <a:endCxn id="26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0" name="Straight Arrow Connector 9"/>
                <p:cNvCxnSpPr>
                  <a:stCxn id="15" idx="6"/>
                  <a:endCxn id="18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Straight Arrow Connector 10"/>
                <p:cNvCxnSpPr>
                  <a:stCxn id="15" idx="6"/>
                  <a:endCxn id="27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Straight Arrow Connector 11"/>
                <p:cNvCxnSpPr>
                  <a:stCxn id="17" idx="6"/>
                  <a:endCxn id="28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/>
                <p:cNvCxnSpPr>
                  <a:stCxn id="16" idx="6"/>
                  <a:endCxn id="28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48" name="Straight Arrow Connector 47"/>
              <p:cNvCxnSpPr>
                <a:stCxn id="28" idx="6"/>
                <a:endCxn id="37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>
                <a:stCxn id="28" idx="6"/>
                <a:endCxn id="36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4" name="Straight Arrow Connector 53"/>
              <p:cNvCxnSpPr>
                <a:stCxn id="28" idx="6"/>
                <a:endCxn id="38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7" name="Straight Arrow Connector 56"/>
              <p:cNvCxnSpPr>
                <a:stCxn id="26" idx="6"/>
                <a:endCxn id="39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>
                <a:stCxn id="18" idx="6"/>
                <a:endCxn id="37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3" name="Straight Arrow Connector 62"/>
              <p:cNvCxnSpPr>
                <a:stCxn id="26" idx="6"/>
                <a:endCxn id="36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6" name="Straight Arrow Connector 65"/>
              <p:cNvCxnSpPr>
                <a:stCxn id="26" idx="6"/>
                <a:endCxn id="38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9" name="Straight Arrow Connector 68"/>
              <p:cNvCxnSpPr>
                <a:stCxn id="18" idx="6"/>
                <a:endCxn id="38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2" name="Straight Arrow Connector 71"/>
              <p:cNvCxnSpPr>
                <a:stCxn id="18" idx="6"/>
                <a:endCxn id="39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5" name="Straight Arrow Connector 74"/>
              <p:cNvCxnSpPr>
                <a:stCxn id="27" idx="6"/>
                <a:endCxn id="39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>
                <a:stCxn id="27" idx="6"/>
                <a:endCxn id="37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>
                <a:stCxn id="27" idx="6"/>
                <a:endCxn id="36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4" name="Straight Arrow Connector 83"/>
              <p:cNvCxnSpPr>
                <a:stCxn id="39" idx="6"/>
                <a:endCxn id="23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7" name="Straight Arrow Connector 86"/>
              <p:cNvCxnSpPr>
                <a:stCxn id="37" idx="6"/>
                <a:endCxn id="23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0" name="Straight Arrow Connector 89"/>
              <p:cNvCxnSpPr>
                <a:stCxn id="36" idx="6"/>
                <a:endCxn id="23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3" name="Straight Arrow Connector 92"/>
              <p:cNvCxnSpPr>
                <a:stCxn id="38" idx="6"/>
                <a:endCxn id="23" idx="2"/>
              </p:cNvCxnSpPr>
              <p:nvPr/>
            </p:nvCxnSpPr>
            <p:spPr>
              <a:xfrm flipV="1">
                <a:off x="6512452" y="4423034"/>
                <a:ext cx="1031535" cy="121187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5853233" y="601094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Detail</a:t>
            </a:r>
            <a:br>
              <a:rPr lang="en-US"/>
            </a:br>
            <a:r>
              <a:rPr lang="en-US"/>
              <a:t>Backpropagation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backpropagation algorithm was an important advancement that allowed training of deep neural networks to have some of their early successes</a:t>
                </a:r>
              </a:p>
              <a:p>
                <a:r>
                  <a:rPr lang="en-US" dirty="0"/>
                  <a:t>Preparation: input the data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initialize all weights in the network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386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16778903"/>
              </p:ext>
            </p:extLst>
          </p:nvPr>
        </p:nvGraphicFramePr>
        <p:xfrm>
          <a:off x="5739319" y="457200"/>
          <a:ext cx="6342434" cy="606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195553" y="746112"/>
            <a:ext cx="1429966" cy="22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b="1" dirty="0"/>
              <a:t>The Algorithm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593529" y="3303909"/>
            <a:ext cx="5152782" cy="2743200"/>
            <a:chOff x="2700200" y="3102532"/>
            <a:chExt cx="6086665" cy="3240374"/>
          </a:xfrm>
        </p:grpSpPr>
        <p:grpSp>
          <p:nvGrpSpPr>
            <p:cNvPr id="15" name="Group 14"/>
            <p:cNvGrpSpPr/>
            <p:nvPr/>
          </p:nvGrpSpPr>
          <p:grpSpPr>
            <a:xfrm>
              <a:off x="2700200" y="3102532"/>
              <a:ext cx="6086665" cy="3240374"/>
              <a:chOff x="2408370" y="3072982"/>
              <a:chExt cx="6086665" cy="324037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408370" y="3072982"/>
                <a:ext cx="6086665" cy="3240374"/>
                <a:chOff x="6095153" y="3301582"/>
                <a:chExt cx="6086665" cy="3240374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6095153" y="3301582"/>
                  <a:ext cx="6086665" cy="3240374"/>
                  <a:chOff x="6095153" y="3301582"/>
                  <a:chExt cx="6086665" cy="3240374"/>
                </a:xfrm>
              </p:grpSpPr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6095153" y="3301582"/>
                    <a:ext cx="6086665" cy="3240374"/>
                    <a:chOff x="7386611" y="790478"/>
                    <a:chExt cx="6086665" cy="324037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Oval 46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7" name="Oval 4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Oval 47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8" name="Oval 4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50" name="Straight Arrow Connector 49"/>
                    <p:cNvCxnSpPr>
                      <a:stCxn id="47" idx="6"/>
                      <a:endCxn id="49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1" name="Straight Arrow Connector 50"/>
                    <p:cNvCxnSpPr>
                      <a:stCxn id="48" idx="6"/>
                      <a:endCxn id="49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8858556" y="3712387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Oval 53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54" name="Oval 53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5" name="Straight Arrow Connector 54"/>
                    <p:cNvCxnSpPr>
                      <a:stCxn id="49" idx="6"/>
                      <a:endCxn id="18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60" name="Straight Arrow Connector 59"/>
                    <p:cNvCxnSpPr>
                      <a:stCxn id="48" idx="6"/>
                      <a:endCxn id="58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1" name="Straight Arrow Connector 60"/>
                    <p:cNvCxnSpPr>
                      <a:stCxn id="48" idx="6"/>
                      <a:endCxn id="57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2" name="Straight Arrow Connector 61"/>
                    <p:cNvCxnSpPr>
                      <a:stCxn id="47" idx="6"/>
                      <a:endCxn id="58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3" name="Straight Arrow Connector 62"/>
                    <p:cNvCxnSpPr>
                      <a:stCxn id="47" idx="6"/>
                      <a:endCxn id="57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4" name="Straight Arrow Connector 63"/>
                    <p:cNvCxnSpPr>
                      <a:stCxn id="59" idx="6"/>
                      <a:endCxn id="21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5" name="Straight Arrow Connector 64"/>
                    <p:cNvCxnSpPr>
                      <a:stCxn id="57" idx="6"/>
                      <a:endCxn id="19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6" name="Straight Arrow Connector 65"/>
                    <p:cNvCxnSpPr>
                      <a:stCxn id="58" idx="6"/>
                      <a:endCxn id="20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Oval 45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46" name="Oval 4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9" name="Straight Arrow Connector 38"/>
                <p:cNvCxnSpPr>
                  <a:stCxn id="46" idx="6"/>
                  <a:endCxn id="59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Arrow Connector 39"/>
                <p:cNvCxnSpPr>
                  <a:stCxn id="46" idx="6"/>
                  <a:endCxn id="57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1" name="Straight Arrow Connector 40"/>
                <p:cNvCxnSpPr>
                  <a:stCxn id="46" idx="6"/>
                  <a:endCxn id="49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Straight Arrow Connector 41"/>
                <p:cNvCxnSpPr>
                  <a:stCxn id="46" idx="6"/>
                  <a:endCxn id="58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Straight Arrow Connector 42"/>
                <p:cNvCxnSpPr>
                  <a:stCxn id="48" idx="6"/>
                  <a:endCxn id="59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Straight Arrow Connector 43"/>
                <p:cNvCxnSpPr>
                  <a:stCxn id="47" idx="6"/>
                  <a:endCxn id="59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8" name="Oval 17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22" name="Straight Arrow Connector 21"/>
              <p:cNvCxnSpPr>
                <a:stCxn id="59" idx="6"/>
                <a:endCxn id="19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59" idx="6"/>
                <a:endCxn id="18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4" name="Straight Arrow Connector 23"/>
              <p:cNvCxnSpPr>
                <a:stCxn id="59" idx="6"/>
                <a:endCxn id="20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57" idx="6"/>
                <a:endCxn id="21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6" name="Straight Arrow Connector 25"/>
              <p:cNvCxnSpPr>
                <a:stCxn id="49" idx="6"/>
                <a:endCxn id="19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7" name="Straight Arrow Connector 26"/>
              <p:cNvCxnSpPr>
                <a:stCxn id="57" idx="6"/>
                <a:endCxn id="18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8" name="Straight Arrow Connector 27"/>
              <p:cNvCxnSpPr>
                <a:stCxn id="57" idx="6"/>
                <a:endCxn id="20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9" name="Straight Arrow Connector 28"/>
              <p:cNvCxnSpPr>
                <a:stCxn id="49" idx="6"/>
                <a:endCxn id="20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0" name="Straight Arrow Connector 29"/>
              <p:cNvCxnSpPr>
                <a:stCxn id="49" idx="6"/>
                <a:endCxn id="21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1" name="Straight Arrow Connector 30"/>
              <p:cNvCxnSpPr>
                <a:stCxn id="58" idx="6"/>
                <a:endCxn id="21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2" name="Straight Arrow Connector 31"/>
              <p:cNvCxnSpPr>
                <a:stCxn id="58" idx="6"/>
                <a:endCxn id="19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3" name="Straight Arrow Connector 32"/>
              <p:cNvCxnSpPr>
                <a:stCxn id="58" idx="6"/>
                <a:endCxn id="18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4" name="Straight Arrow Connector 33"/>
              <p:cNvCxnSpPr>
                <a:stCxn id="21" idx="6"/>
                <a:endCxn id="54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5" name="Straight Arrow Connector 34"/>
              <p:cNvCxnSpPr>
                <a:stCxn id="19" idx="6"/>
                <a:endCxn id="54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6" name="Straight Arrow Connector 35"/>
              <p:cNvCxnSpPr>
                <a:stCxn id="18" idx="6"/>
                <a:endCxn id="54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7" name="Straight Arrow Connector 36"/>
              <p:cNvCxnSpPr>
                <a:stCxn id="20" idx="6"/>
                <a:endCxn id="54" idx="2"/>
              </p:cNvCxnSpPr>
              <p:nvPr/>
            </p:nvCxnSpPr>
            <p:spPr>
              <a:xfrm flipV="1">
                <a:off x="6512452" y="4423034"/>
                <a:ext cx="1031535" cy="121187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5853233" y="601094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  <a:br>
              <a:rPr lang="en-US" dirty="0"/>
            </a:br>
            <a:r>
              <a:rPr lang="en-US" sz="2000" dirty="0"/>
              <a:t>Some Other Terms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we often use </a:t>
            </a:r>
            <a:r>
              <a:rPr lang="en-US" b="1" dirty="0"/>
              <a:t>“mini-batch”</a:t>
            </a:r>
            <a:r>
              <a:rPr lang="en-US" dirty="0"/>
              <a:t> training, where we adjust the weights based on a small subset of the data, gradually working through the data set.</a:t>
            </a:r>
          </a:p>
          <a:p>
            <a:r>
              <a:rPr lang="en-US" dirty="0"/>
              <a:t>We often work through the entire data several times, hopefully improving the model each time.</a:t>
            </a:r>
          </a:p>
          <a:p>
            <a:pPr lvl="1"/>
            <a:r>
              <a:rPr lang="en-US" dirty="0"/>
              <a:t>Each pass through the data is called an </a:t>
            </a:r>
            <a:r>
              <a:rPr lang="en-US" b="1" dirty="0"/>
              <a:t>epoch</a:t>
            </a:r>
            <a:r>
              <a:rPr lang="en-US" dirty="0"/>
              <a:t>.</a:t>
            </a:r>
          </a:p>
          <a:p>
            <a:r>
              <a:rPr lang="en-US" dirty="0"/>
              <a:t>The size of the mini-batch and the number of epochs can impact the performance of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also need to be careful to avoid </a:t>
            </a:r>
            <a:r>
              <a:rPr lang="en-US" b="1" dirty="0"/>
              <a:t>overfitting</a:t>
            </a:r>
            <a:r>
              <a:rPr lang="en-US" dirty="0"/>
              <a:t>, where the weights learned by the network are </a:t>
            </a:r>
            <a:r>
              <a:rPr lang="en-US" b="1" i="1" dirty="0"/>
              <a:t>too specific</a:t>
            </a:r>
            <a:r>
              <a:rPr lang="en-US" dirty="0"/>
              <a:t> to the training data.</a:t>
            </a:r>
          </a:p>
          <a:p>
            <a:r>
              <a:rPr lang="en-US" dirty="0"/>
              <a:t>After training, we often examine </a:t>
            </a:r>
            <a:r>
              <a:rPr lang="en-US" b="1" dirty="0"/>
              <a:t>training curves</a:t>
            </a:r>
            <a:r>
              <a:rPr lang="en-US" dirty="0"/>
              <a:t>, which show the value of the cost function for each epoch.</a:t>
            </a:r>
          </a:p>
          <a:p>
            <a:pPr lvl="1"/>
            <a:r>
              <a:rPr lang="en-US" dirty="0"/>
              <a:t>Plot the value of the loss (cost) function at each epoch to help determine whether the network has found a set of weights that represent a likely minimum value of the cost function for this data set.</a:t>
            </a:r>
          </a:p>
          <a:p>
            <a:r>
              <a:rPr lang="en-US" dirty="0"/>
              <a:t>Look for convergence and overfitting in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36</a:t>
            </a:fld>
            <a:endParaRPr lang="en-US"/>
          </a:p>
        </p:txBody>
      </p:sp>
      <p:pic>
        <p:nvPicPr>
          <p:cNvPr id="5" name="Google Shape;38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83736" y="3615164"/>
            <a:ext cx="4061604" cy="268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634" y="3615164"/>
            <a:ext cx="4288996" cy="27856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807725" y="6354593"/>
            <a:ext cx="2013626" cy="321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Not yet converged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9319" y="6400800"/>
            <a:ext cx="2013626" cy="321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Overfit</a:t>
            </a:r>
          </a:p>
        </p:txBody>
      </p:sp>
    </p:spTree>
    <p:extLst>
      <p:ext uri="{BB962C8B-B14F-4D97-AF65-F5344CB8AC3E}">
        <p14:creationId xmlns:p14="http://schemas.microsoft.com/office/powerpoint/2010/main" val="198917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with TensorFlow and Keras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TensorFlow and 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ANNs require a lot of rather simple calculations…exactly the sort of thing computers are good at!</a:t>
            </a:r>
          </a:p>
          <a:p>
            <a:r>
              <a:rPr lang="en-US" dirty="0"/>
              <a:t>TensorFlow (TF) and Keras is a framework that provides a relatively easy way to create and train ANNs.</a:t>
            </a:r>
          </a:p>
          <a:p>
            <a:pPr lvl="1"/>
            <a:r>
              <a:rPr lang="en-US" dirty="0"/>
              <a:t>Used to be separate projects, but have been merged</a:t>
            </a:r>
          </a:p>
          <a:p>
            <a:r>
              <a:rPr lang="en-US" dirty="0"/>
              <a:t>This is not the “only game in town, but it is the framework for this module.”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https://www.tensorflow.org/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38</a:t>
            </a:fld>
            <a:endParaRPr lang="en-US"/>
          </a:p>
        </p:txBody>
      </p:sp>
      <p:pic>
        <p:nvPicPr>
          <p:cNvPr id="5" name="Google Shape;396;p5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7470" y="4000815"/>
            <a:ext cx="3659785" cy="12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7;p5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8090" r="16102"/>
          <a:stretch/>
        </p:blipFill>
        <p:spPr>
          <a:xfrm>
            <a:off x="1904151" y="3398614"/>
            <a:ext cx="2870526" cy="245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3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TF/Keras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18" y="1058037"/>
            <a:ext cx="11270602" cy="3090659"/>
          </a:xfrm>
        </p:spPr>
        <p:txBody>
          <a:bodyPr/>
          <a:lstStyle/>
          <a:p>
            <a:r>
              <a:rPr lang="en-US" dirty="0"/>
              <a:t>Primary objects: </a:t>
            </a:r>
            <a:r>
              <a:rPr lang="en-US" b="1" dirty="0"/>
              <a:t>models</a:t>
            </a:r>
            <a:r>
              <a:rPr lang="en-US" dirty="0"/>
              <a:t> and </a:t>
            </a:r>
            <a:r>
              <a:rPr lang="en-US" b="1" dirty="0"/>
              <a:t>layers</a:t>
            </a:r>
            <a:endParaRPr lang="en-US" dirty="0"/>
          </a:p>
          <a:p>
            <a:r>
              <a:rPr lang="en-US" b="1" dirty="0"/>
              <a:t>Model</a:t>
            </a:r>
            <a:r>
              <a:rPr lang="en-US" dirty="0"/>
              <a:t> objects come in two types:</a:t>
            </a:r>
          </a:p>
          <a:p>
            <a:pPr lvl="1"/>
            <a:r>
              <a:rPr lang="en-US" b="1"/>
              <a:t>Sequential API</a:t>
            </a:r>
            <a:r>
              <a:rPr lang="en-US"/>
              <a:t>: </a:t>
            </a:r>
            <a:r>
              <a:rPr lang="en-US" dirty="0"/>
              <a:t>easier to build, but more restricted network structure (we will use these!)</a:t>
            </a:r>
          </a:p>
          <a:p>
            <a:pPr lvl="1"/>
            <a:r>
              <a:rPr lang="en-US" b="1" dirty="0"/>
              <a:t>Functional API</a:t>
            </a:r>
            <a:r>
              <a:rPr lang="en-US" dirty="0"/>
              <a:t>: much more freedom in model architecture, but with freedom comes responsibility</a:t>
            </a:r>
          </a:p>
          <a:p>
            <a:pPr lvl="1"/>
            <a:r>
              <a:rPr lang="en-US" b="1" dirty="0"/>
              <a:t>Subclassing API</a:t>
            </a:r>
            <a:r>
              <a:rPr lang="en-US" dirty="0"/>
              <a:t>: customize internal behavior of layers/models</a:t>
            </a:r>
          </a:p>
          <a:p>
            <a:r>
              <a:rPr lang="en-US" dirty="0"/>
              <a:t>Once a model is created, </a:t>
            </a:r>
            <a:r>
              <a:rPr lang="en-US" b="1" dirty="0"/>
              <a:t>layers</a:t>
            </a:r>
            <a:r>
              <a:rPr lang="en-US" dirty="0"/>
              <a:t> are added</a:t>
            </a:r>
          </a:p>
          <a:p>
            <a:r>
              <a:rPr lang="en-US" b="1" dirty="0"/>
              <a:t>Layers</a:t>
            </a:r>
            <a:r>
              <a:rPr lang="en-US" dirty="0"/>
              <a:t> produce a collection of nodes that are collected together</a:t>
            </a:r>
          </a:p>
          <a:p>
            <a:pPr lvl="1"/>
            <a:r>
              <a:rPr lang="en-US" dirty="0"/>
              <a:t>All nodes receive the same input (previous layer) and transmit output to the same place (next layer)</a:t>
            </a:r>
          </a:p>
          <a:p>
            <a:r>
              <a:rPr lang="en-US" dirty="0"/>
              <a:t>Node properties (e.g., activation functions) are set at the layer level, and consistent for all nodes on a given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962547" y="4343400"/>
            <a:ext cx="4265211" cy="2286000"/>
            <a:chOff x="2700200" y="3102532"/>
            <a:chExt cx="6086665" cy="3262234"/>
          </a:xfrm>
        </p:grpSpPr>
        <p:grpSp>
          <p:nvGrpSpPr>
            <p:cNvPr id="6" name="Group 5"/>
            <p:cNvGrpSpPr/>
            <p:nvPr/>
          </p:nvGrpSpPr>
          <p:grpSpPr>
            <a:xfrm>
              <a:off x="2700200" y="3102532"/>
              <a:ext cx="6086665" cy="3223615"/>
              <a:chOff x="2408370" y="3072982"/>
              <a:chExt cx="6086665" cy="322361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408370" y="3072982"/>
                <a:ext cx="6086665" cy="3223615"/>
                <a:chOff x="6095153" y="3301582"/>
                <a:chExt cx="6086665" cy="3223615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6095153" y="3301582"/>
                  <a:ext cx="6086665" cy="3223615"/>
                  <a:chOff x="6095153" y="3301582"/>
                  <a:chExt cx="6086665" cy="3223615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6095153" y="3301582"/>
                    <a:ext cx="6086665" cy="3223615"/>
                    <a:chOff x="7386611" y="790478"/>
                    <a:chExt cx="6086665" cy="322361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Oval 37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38" name="Oval 3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Oval 38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39" name="Oval 3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Oval 39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41" name="Straight Arrow Connector 40"/>
                    <p:cNvCxnSpPr>
                      <a:stCxn id="38" idx="6"/>
                      <a:endCxn id="40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42" name="Straight Arrow Connector 41"/>
                    <p:cNvCxnSpPr>
                      <a:stCxn id="39" idx="6"/>
                      <a:endCxn id="40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8538811" y="3712388"/>
                      <a:ext cx="1661125" cy="301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Oval 44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5" name="Oval 4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6" name="Straight Arrow Connector 45"/>
                    <p:cNvCxnSpPr>
                      <a:stCxn id="40" idx="6"/>
                      <a:endCxn id="9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48" name="Oval 47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0" name="Oval 49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51" name="Straight Arrow Connector 50"/>
                    <p:cNvCxnSpPr>
                      <a:stCxn id="39" idx="6"/>
                      <a:endCxn id="49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2" name="Straight Arrow Connector 51"/>
                    <p:cNvCxnSpPr>
                      <a:stCxn id="39" idx="6"/>
                      <a:endCxn id="48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3" name="Straight Arrow Connector 52"/>
                    <p:cNvCxnSpPr>
                      <a:stCxn id="38" idx="6"/>
                      <a:endCxn id="49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4" name="Straight Arrow Connector 53"/>
                    <p:cNvCxnSpPr>
                      <a:stCxn id="38" idx="6"/>
                      <a:endCxn id="48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5" name="Straight Arrow Connector 54"/>
                    <p:cNvCxnSpPr>
                      <a:stCxn id="50" idx="6"/>
                      <a:endCxn id="12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6" name="Straight Arrow Connector 55"/>
                    <p:cNvCxnSpPr>
                      <a:stCxn id="48" idx="6"/>
                      <a:endCxn id="10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7" name="Straight Arrow Connector 56"/>
                    <p:cNvCxnSpPr>
                      <a:stCxn id="49" idx="6"/>
                      <a:endCxn id="11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Oval 36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7" name="Oval 3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" name="Straight Arrow Connector 2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Straight Arrow Connector 30"/>
                <p:cNvCxnSpPr>
                  <a:stCxn id="37" idx="6"/>
                  <a:endCxn id="48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Straight Arrow Connector 31"/>
                <p:cNvCxnSpPr>
                  <a:stCxn id="37" idx="6"/>
                  <a:endCxn id="40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/>
                <p:cNvCxnSpPr>
                  <a:stCxn id="37" idx="6"/>
                  <a:endCxn id="49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Arrow Connector 33"/>
                <p:cNvCxnSpPr>
                  <a:stCxn id="39" idx="6"/>
                  <a:endCxn id="50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Straight Arrow Connector 34"/>
                <p:cNvCxnSpPr>
                  <a:stCxn id="38" idx="6"/>
                  <a:endCxn id="50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13" name="Straight Arrow Connector 12"/>
              <p:cNvCxnSpPr>
                <a:stCxn id="50" idx="6"/>
                <a:endCxn id="10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" name="Straight Arrow Connector 13"/>
              <p:cNvCxnSpPr>
                <a:stCxn id="50" idx="6"/>
                <a:endCxn id="9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/>
              <p:cNvCxnSpPr>
                <a:stCxn id="50" idx="6"/>
                <a:endCxn id="11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/>
              <p:cNvCxnSpPr>
                <a:stCxn id="48" idx="6"/>
                <a:endCxn id="12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/>
              <p:cNvCxnSpPr>
                <a:stCxn id="40" idx="6"/>
                <a:endCxn id="10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/>
              <p:cNvCxnSpPr>
                <a:stCxn id="48" idx="6"/>
                <a:endCxn id="9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48" idx="6"/>
                <a:endCxn id="11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40" idx="6"/>
                <a:endCxn id="11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40" idx="6"/>
                <a:endCxn id="12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49" idx="6"/>
                <a:endCxn id="12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49" idx="6"/>
                <a:endCxn id="10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4" name="Straight Arrow Connector 23"/>
              <p:cNvCxnSpPr>
                <a:stCxn id="49" idx="6"/>
                <a:endCxn id="9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12" idx="6"/>
                <a:endCxn id="45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6" name="Straight Arrow Connector 25"/>
              <p:cNvCxnSpPr>
                <a:stCxn id="10" idx="6"/>
                <a:endCxn id="45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7" name="Straight Arrow Connector 26"/>
              <p:cNvCxnSpPr>
                <a:stCxn id="9" idx="6"/>
                <a:endCxn id="45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8" name="Straight Arrow Connector 27"/>
              <p:cNvCxnSpPr>
                <a:stCxn id="11" idx="6"/>
                <a:endCxn id="45" idx="2"/>
              </p:cNvCxnSpPr>
              <p:nvPr/>
            </p:nvCxnSpPr>
            <p:spPr>
              <a:xfrm flipV="1">
                <a:off x="6512452" y="4423034"/>
                <a:ext cx="1031535" cy="1211875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853232" y="6010944"/>
              <a:ext cx="1831375" cy="353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8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TF/Keras Model Fitting Procedure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476157"/>
              </p:ext>
            </p:extLst>
          </p:nvPr>
        </p:nvGraphicFramePr>
        <p:xfrm>
          <a:off x="487363" y="982494"/>
          <a:ext cx="11215687" cy="5418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9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TF/Keras Dense Layer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Start with an empty model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 = Sequential()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input_dim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=10 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layer-- specify the dimension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41</a:t>
            </a:fld>
            <a:endParaRPr lang="en-US"/>
          </a:p>
        </p:txBody>
      </p:sp>
      <p:sp>
        <p:nvSpPr>
          <p:cNvPr id="5" name="Google Shape;421;g80458d2d92_3_28"/>
          <p:cNvSpPr txBox="1"/>
          <p:nvPr/>
        </p:nvSpPr>
        <p:spPr>
          <a:xfrm>
            <a:off x="8150827" y="1792088"/>
            <a:ext cx="3652381" cy="121035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first layer needs to specify the </a:t>
            </a:r>
            <a:r>
              <a:rPr lang="en-US" b="1" dirty="0"/>
              <a:t>number of predictors</a:t>
            </a:r>
            <a:r>
              <a:rPr lang="en-US" dirty="0"/>
              <a:t>.  Elsewhere, TF/Keras will figure this out for you!</a:t>
            </a:r>
            <a:endParaRPr dirty="0"/>
          </a:p>
        </p:txBody>
      </p:sp>
      <p:sp>
        <p:nvSpPr>
          <p:cNvPr id="6" name="Google Shape;422;g80458d2d92_3_28"/>
          <p:cNvSpPr txBox="1"/>
          <p:nvPr/>
        </p:nvSpPr>
        <p:spPr>
          <a:xfrm>
            <a:off x="7754427" y="3913730"/>
            <a:ext cx="4048781" cy="144620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Specify the </a:t>
            </a:r>
            <a:r>
              <a:rPr lang="en-US" b="1" dirty="0"/>
              <a:t>activation function </a:t>
            </a:r>
            <a:r>
              <a:rPr lang="en-US" dirty="0"/>
              <a:t>for the neurons on that layer.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Options: ‘sigmoid,’ ‘</a:t>
            </a:r>
            <a:r>
              <a:rPr lang="en-US" dirty="0" err="1"/>
              <a:t>tanh</a:t>
            </a:r>
            <a:r>
              <a:rPr lang="en-US" dirty="0"/>
              <a:t>,’ ‘linear,’ ‘relu,’ etc.</a:t>
            </a:r>
            <a:endParaRPr dirty="0"/>
          </a:p>
        </p:txBody>
      </p:sp>
      <p:sp>
        <p:nvSpPr>
          <p:cNvPr id="7" name="Google Shape;423;g80458d2d92_3_28"/>
          <p:cNvSpPr txBox="1"/>
          <p:nvPr/>
        </p:nvSpPr>
        <p:spPr>
          <a:xfrm>
            <a:off x="6792382" y="594580"/>
            <a:ext cx="3450843" cy="7891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number of </a:t>
            </a:r>
            <a:r>
              <a:rPr lang="en-US" b="1" dirty="0"/>
              <a:t>neurons</a:t>
            </a:r>
            <a:r>
              <a:rPr lang="en-US" dirty="0"/>
              <a:t> to include on that layer!</a:t>
            </a:r>
            <a:endParaRPr dirty="0"/>
          </a:p>
        </p:txBody>
      </p:sp>
      <p:sp>
        <p:nvSpPr>
          <p:cNvPr id="8" name="Google Shape;424;g80458d2d92_3_28"/>
          <p:cNvSpPr txBox="1"/>
          <p:nvPr/>
        </p:nvSpPr>
        <p:spPr>
          <a:xfrm>
            <a:off x="2784577" y="5178783"/>
            <a:ext cx="4007805" cy="13402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output should match the response.  Here, we have a binary response, so we use the </a:t>
            </a:r>
            <a:r>
              <a:rPr lang="en-US" b="1" dirty="0"/>
              <a:t>sigmoid</a:t>
            </a:r>
            <a:r>
              <a:rPr lang="en-US" dirty="0"/>
              <a:t> activation function.</a:t>
            </a:r>
            <a:endParaRPr dirty="0"/>
          </a:p>
        </p:txBody>
      </p:sp>
      <p:cxnSp>
        <p:nvCxnSpPr>
          <p:cNvPr id="9" name="Google Shape;425;g80458d2d92_3_28"/>
          <p:cNvCxnSpPr>
            <a:stCxn id="8" idx="0"/>
          </p:cNvCxnSpPr>
          <p:nvPr/>
        </p:nvCxnSpPr>
        <p:spPr>
          <a:xfrm flipH="1" flipV="1">
            <a:off x="4778757" y="4636751"/>
            <a:ext cx="9723" cy="54203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" name="Google Shape;426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39606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27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065319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28;g80458d2d92_3_28"/>
          <p:cNvCxnSpPr>
            <a:stCxn id="5" idx="1"/>
          </p:cNvCxnSpPr>
          <p:nvPr/>
        </p:nvCxnSpPr>
        <p:spPr>
          <a:xfrm flipH="1">
            <a:off x="4464996" y="2397263"/>
            <a:ext cx="3685831" cy="622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29;g80458d2d92_3_28"/>
          <p:cNvCxnSpPr>
            <a:stCxn id="6" idx="1"/>
          </p:cNvCxnSpPr>
          <p:nvPr/>
        </p:nvCxnSpPr>
        <p:spPr>
          <a:xfrm flipH="1" flipV="1">
            <a:off x="6595353" y="3252982"/>
            <a:ext cx="1159074" cy="1383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30;g80458d2d92_3_28"/>
          <p:cNvCxnSpPr>
            <a:stCxn id="6" idx="1"/>
          </p:cNvCxnSpPr>
          <p:nvPr/>
        </p:nvCxnSpPr>
        <p:spPr>
          <a:xfrm flipH="1" flipV="1">
            <a:off x="4810131" y="3599257"/>
            <a:ext cx="2944296" cy="103757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8417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TF/Keras</a:t>
            </a:r>
            <a:br>
              <a:rPr lang="en-US" dirty="0"/>
            </a:br>
            <a:r>
              <a:rPr lang="en-US" sz="2000" dirty="0"/>
              <a:t>Compile and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Compile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en-US" dirty="0" err="1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(optimizer=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sgd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loss=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binary_crossentropy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metrics=[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acc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Fit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hst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nn_new.fit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(x, y, batch_size=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epochs=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verbose=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42</a:t>
            </a:fld>
            <a:endParaRPr lang="en-US"/>
          </a:p>
        </p:txBody>
      </p:sp>
      <p:sp>
        <p:nvSpPr>
          <p:cNvPr id="5" name="Google Shape;438;g80458d2d92_3_47"/>
          <p:cNvSpPr txBox="1"/>
          <p:nvPr/>
        </p:nvSpPr>
        <p:spPr>
          <a:xfrm>
            <a:off x="2777063" y="390003"/>
            <a:ext cx="3137354" cy="97842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an optimizer.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bets: ‘</a:t>
            </a:r>
            <a:r>
              <a:rPr lang="en-US" dirty="0" err="1"/>
              <a:t>adam</a:t>
            </a:r>
            <a:r>
              <a:rPr lang="en-US" dirty="0"/>
              <a:t>,’ ‘</a:t>
            </a:r>
            <a:r>
              <a:rPr lang="en-US" dirty="0" err="1"/>
              <a:t>sgd</a:t>
            </a:r>
            <a:r>
              <a:rPr lang="en-US" dirty="0"/>
              <a:t>’</a:t>
            </a:r>
            <a:endParaRPr dirty="0"/>
          </a:p>
        </p:txBody>
      </p:sp>
      <p:sp>
        <p:nvSpPr>
          <p:cNvPr id="6" name="Google Shape;439;g80458d2d92_3_47"/>
          <p:cNvSpPr txBox="1"/>
          <p:nvPr/>
        </p:nvSpPr>
        <p:spPr>
          <a:xfrm>
            <a:off x="6843053" y="135386"/>
            <a:ext cx="4373587" cy="136673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an appropriate loss function for your response: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binary_crossentropy</a:t>
            </a:r>
            <a:r>
              <a:rPr lang="en-US" dirty="0"/>
              <a:t>’ for binary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mean_squared_error</a:t>
            </a:r>
            <a:r>
              <a:rPr lang="en-US" dirty="0"/>
              <a:t>’ for continuous</a:t>
            </a:r>
            <a:endParaRPr dirty="0"/>
          </a:p>
        </p:txBody>
      </p:sp>
      <p:sp>
        <p:nvSpPr>
          <p:cNvPr id="7" name="Google Shape;440;g80458d2d92_3_47"/>
          <p:cNvSpPr txBox="1"/>
          <p:nvPr/>
        </p:nvSpPr>
        <p:spPr>
          <a:xfrm>
            <a:off x="1245235" y="3926726"/>
            <a:ext cx="2543667" cy="103826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data: first predictors, then response</a:t>
            </a:r>
            <a:endParaRPr dirty="0"/>
          </a:p>
        </p:txBody>
      </p:sp>
      <p:sp>
        <p:nvSpPr>
          <p:cNvPr id="8" name="Google Shape;441;g80458d2d92_3_47"/>
          <p:cNvSpPr txBox="1"/>
          <p:nvPr/>
        </p:nvSpPr>
        <p:spPr>
          <a:xfrm>
            <a:off x="4345740" y="4208162"/>
            <a:ext cx="3517793" cy="162278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Batch Size</a:t>
            </a:r>
            <a:r>
              <a:rPr lang="en-US" dirty="0"/>
              <a:t>: Number of observations to </a:t>
            </a:r>
            <a:r>
              <a:rPr lang="en-US"/>
              <a:t>look at </a:t>
            </a:r>
            <a:r>
              <a:rPr lang="en-US" dirty="0"/>
              <a:t>a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u="sng" dirty="0"/>
              <a:t>Epochs</a:t>
            </a:r>
            <a:r>
              <a:rPr lang="en-US" dirty="0"/>
              <a:t>: How many times to look at the entire data set.</a:t>
            </a:r>
            <a:endParaRPr dirty="0"/>
          </a:p>
        </p:txBody>
      </p:sp>
      <p:sp>
        <p:nvSpPr>
          <p:cNvPr id="9" name="Google Shape;442;g80458d2d92_3_47"/>
          <p:cNvSpPr txBox="1"/>
          <p:nvPr/>
        </p:nvSpPr>
        <p:spPr>
          <a:xfrm>
            <a:off x="8622881" y="2851026"/>
            <a:ext cx="3208214" cy="107570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Nature of processing updates.  Change to 1 for exciting updates!</a:t>
            </a:r>
            <a:endParaRPr dirty="0"/>
          </a:p>
        </p:txBody>
      </p:sp>
      <p:cxnSp>
        <p:nvCxnSpPr>
          <p:cNvPr id="10" name="Google Shape;443;g80458d2d92_3_47"/>
          <p:cNvCxnSpPr>
            <a:stCxn id="5" idx="2"/>
          </p:cNvCxnSpPr>
          <p:nvPr/>
        </p:nvCxnSpPr>
        <p:spPr>
          <a:xfrm flipH="1">
            <a:off x="3803515" y="1368429"/>
            <a:ext cx="542225" cy="625741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44;g80458d2d92_3_47"/>
          <p:cNvCxnSpPr>
            <a:stCxn id="6" idx="1"/>
          </p:cNvCxnSpPr>
          <p:nvPr/>
        </p:nvCxnSpPr>
        <p:spPr>
          <a:xfrm flipH="1">
            <a:off x="6548293" y="818755"/>
            <a:ext cx="294760" cy="1175415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45;g80458d2d92_3_47"/>
          <p:cNvCxnSpPr>
            <a:stCxn id="7" idx="0"/>
          </p:cNvCxnSpPr>
          <p:nvPr/>
        </p:nvCxnSpPr>
        <p:spPr>
          <a:xfrm flipV="1">
            <a:off x="2517069" y="3247828"/>
            <a:ext cx="381317" cy="67889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46;g80458d2d92_3_47"/>
          <p:cNvCxnSpPr>
            <a:stCxn id="8" idx="0"/>
          </p:cNvCxnSpPr>
          <p:nvPr/>
        </p:nvCxnSpPr>
        <p:spPr>
          <a:xfrm flipH="1" flipV="1">
            <a:off x="4828467" y="3255355"/>
            <a:ext cx="1276170" cy="95280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47;g80458d2d92_3_47"/>
          <p:cNvCxnSpPr>
            <a:stCxn id="8" idx="0"/>
          </p:cNvCxnSpPr>
          <p:nvPr/>
        </p:nvCxnSpPr>
        <p:spPr>
          <a:xfrm flipV="1">
            <a:off x="6104637" y="3247828"/>
            <a:ext cx="89726" cy="96033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Google Shape;448;g80458d2d92_3_47"/>
          <p:cNvCxnSpPr>
            <a:stCxn id="9" idx="1"/>
          </p:cNvCxnSpPr>
          <p:nvPr/>
        </p:nvCxnSpPr>
        <p:spPr>
          <a:xfrm flipH="1" flipV="1">
            <a:off x="7863533" y="3161489"/>
            <a:ext cx="759348" cy="22738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94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of TF/Keras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to be easy to use, but offers advanced users the flexibility they need.</a:t>
            </a:r>
          </a:p>
          <a:p>
            <a:r>
              <a:rPr lang="en-US" dirty="0"/>
              <a:t>Provides ways to customize:</a:t>
            </a:r>
          </a:p>
          <a:p>
            <a:pPr lvl="1"/>
            <a:r>
              <a:rPr lang="en-US" dirty="0"/>
              <a:t>Layers, including size and activation functions – </a:t>
            </a:r>
            <a:r>
              <a:rPr lang="en-US" b="1" dirty="0"/>
              <a:t>we will see other layer types in upcoming modules!</a:t>
            </a:r>
            <a:endParaRPr lang="en-US" dirty="0"/>
          </a:p>
          <a:p>
            <a:pPr lvl="1"/>
            <a:r>
              <a:rPr lang="en-US" dirty="0"/>
              <a:t>Advanced network structures (convolutional, recurrent network structures)</a:t>
            </a:r>
          </a:p>
          <a:p>
            <a:pPr lvl="1"/>
            <a:r>
              <a:rPr lang="en-US" dirty="0"/>
              <a:t>Optimizers (training algorithms)</a:t>
            </a:r>
          </a:p>
          <a:p>
            <a:pPr lvl="1"/>
            <a:r>
              <a:rPr lang="en-US" dirty="0"/>
              <a:t>Other network features</a:t>
            </a:r>
          </a:p>
          <a:p>
            <a:r>
              <a:rPr lang="en-US" dirty="0"/>
              <a:t>Most of these offer easy-to-use features, right out of the box, but are also easy to customize of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3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Considerations When Working with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for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Standardize</a:t>
                </a:r>
                <a:r>
                  <a:rPr lang="en-US" dirty="0"/>
                  <a:t> or </a:t>
                </a:r>
                <a:r>
                  <a:rPr lang="en-US" b="1" dirty="0"/>
                  <a:t>normalize</a:t>
                </a:r>
                <a:r>
                  <a:rPr lang="en-US" dirty="0"/>
                  <a:t>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before training</a:t>
                </a:r>
              </a:p>
              <a:p>
                <a:pPr lvl="1"/>
                <a:r>
                  <a:rPr lang="en-US" dirty="0"/>
                  <a:t>Avoids vanishing gradient problem</a:t>
                </a:r>
              </a:p>
              <a:p>
                <a:pPr lvl="1"/>
                <a:r>
                  <a:rPr lang="en-US" dirty="0"/>
                  <a:t>Can use minimum/maximum scaling or Gaussian (normal) standardization when large outliers are present</a:t>
                </a:r>
              </a:p>
              <a:p>
                <a:r>
                  <a:rPr lang="en-US" dirty="0"/>
                  <a:t>Create “dummy” or “indicator” variables from categorical variables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to Make When Using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structure and properties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layers </a:t>
            </a:r>
            <a:r>
              <a:rPr lang="en-US" dirty="0"/>
              <a:t>will you use?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nodes </a:t>
            </a:r>
            <a:r>
              <a:rPr lang="en-US" dirty="0"/>
              <a:t>will be found in each layer?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activation function </a:t>
            </a:r>
            <a:r>
              <a:rPr lang="en-US" dirty="0"/>
              <a:t>will we use?</a:t>
            </a:r>
          </a:p>
          <a:p>
            <a:r>
              <a:rPr lang="en-US" dirty="0"/>
              <a:t>Train the network effectively</a:t>
            </a:r>
          </a:p>
          <a:p>
            <a:pPr lvl="1"/>
            <a:r>
              <a:rPr lang="en-US" dirty="0"/>
              <a:t>Which training algorithm will we choose? (Consider using an algorithm with </a:t>
            </a:r>
            <a:r>
              <a:rPr lang="en-US" b="1" dirty="0"/>
              <a:t>learning rate decay</a:t>
            </a:r>
            <a:r>
              <a:rPr lang="en-US" dirty="0"/>
              <a:t> like Adam)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mini-batch</a:t>
            </a:r>
            <a:r>
              <a:rPr lang="en-US" dirty="0"/>
              <a:t> size will we use (Smaller batches can be slower and more volatile, but can help escape local minima/saddle points)</a:t>
            </a:r>
          </a:p>
          <a:p>
            <a:pPr lvl="1"/>
            <a:r>
              <a:rPr lang="en-US" dirty="0"/>
              <a:t>How long will we train the network (number of </a:t>
            </a:r>
            <a:r>
              <a:rPr lang="en-US" b="1" dirty="0"/>
              <a:t>epochs</a:t>
            </a:r>
            <a:r>
              <a:rPr lang="en-US" dirty="0"/>
              <a:t>)?</a:t>
            </a:r>
          </a:p>
          <a:p>
            <a:r>
              <a:rPr lang="en-US" dirty="0"/>
              <a:t>Avoid </a:t>
            </a:r>
            <a:r>
              <a:rPr lang="en-US" b="1" dirty="0"/>
              <a:t>overfitting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flexible models, with a (potentially) large number of parameters – </a:t>
            </a:r>
            <a:r>
              <a:rPr lang="en-US" b="1" dirty="0"/>
              <a:t>overfitting is a concern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Strategies to avoid overfitting in ANNs include</a:t>
            </a:r>
            <a:r>
              <a:rPr lang="en-US" dirty="0"/>
              <a:t>:</a:t>
            </a:r>
          </a:p>
          <a:p>
            <a:r>
              <a:rPr lang="en-US" dirty="0"/>
              <a:t>Multiple narrow layers vs. single wide layer</a:t>
            </a:r>
          </a:p>
          <a:p>
            <a:r>
              <a:rPr lang="en-US" dirty="0"/>
              <a:t>Weight </a:t>
            </a:r>
            <a:r>
              <a:rPr lang="en-US" b="1" dirty="0"/>
              <a:t>regularization</a:t>
            </a:r>
            <a:r>
              <a:rPr lang="en-US" dirty="0"/>
              <a:t>: penalizing large weights in the cost function</a:t>
            </a:r>
          </a:p>
          <a:p>
            <a:r>
              <a:rPr lang="en-US" b="1" dirty="0"/>
              <a:t>Dropout</a:t>
            </a:r>
            <a:r>
              <a:rPr lang="en-US" dirty="0"/>
              <a:t>: randomly set a fraction of neurons’ activations to 0 during training</a:t>
            </a:r>
          </a:p>
          <a:p>
            <a:pPr lvl="1"/>
            <a:r>
              <a:rPr lang="en-US" dirty="0"/>
              <a:t>Forces redundancy of neurons, and reduces neuron specialization</a:t>
            </a:r>
          </a:p>
          <a:p>
            <a:r>
              <a:rPr lang="en-US" b="1" dirty="0"/>
              <a:t>Early stopping </a:t>
            </a:r>
            <a:r>
              <a:rPr lang="en-US" dirty="0"/>
              <a:t>via a validation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build some networks!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75C-F256-EF46-AFCE-F978653C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37E-E314-1B49-94B5-599EB9A6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discussed</a:t>
            </a:r>
          </a:p>
          <a:p>
            <a:pPr lvl="1"/>
            <a:r>
              <a:rPr lang="en-US" dirty="0"/>
              <a:t>Neural networks: single and multiple layers</a:t>
            </a:r>
          </a:p>
          <a:p>
            <a:r>
              <a:rPr lang="en-US" dirty="0"/>
              <a:t>Tools discussed</a:t>
            </a:r>
          </a:p>
          <a:p>
            <a:pPr lvl="1"/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Examples discussed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AI playing video games</a:t>
            </a:r>
          </a:p>
          <a:p>
            <a:pPr lvl="1"/>
            <a:r>
              <a:rPr lang="en-US" dirty="0"/>
              <a:t>AI driving cars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9210-14D4-FD43-A7F8-96EE61970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EF88F-D624-3B4C-B414-E307C5D8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22" y="960120"/>
            <a:ext cx="3492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Neural Networks: Wave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7680" y="1063949"/>
            <a:ext cx="11216957" cy="1100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“Cybernetics” (1940s to 1960s)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Model of the biological function of the brain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Can we learn about the brain with mathematical models?</a:t>
            </a:r>
          </a:p>
        </p:txBody>
      </p:sp>
      <p:graphicFrame>
        <p:nvGraphicFramePr>
          <p:cNvPr id="11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568899"/>
              </p:ext>
            </p:extLst>
          </p:nvPr>
        </p:nvGraphicFramePr>
        <p:xfrm>
          <a:off x="487680" y="1946275"/>
          <a:ext cx="11215687" cy="456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852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Neural Networks: Waves 2 and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/>
              <a:t>“Connectionism” (1980s to 1990s)</a:t>
            </a:r>
          </a:p>
          <a:p>
            <a:pPr lvl="1"/>
            <a:r>
              <a:rPr lang="en-US" dirty="0"/>
              <a:t>From the study of how the brain can form connections</a:t>
            </a:r>
          </a:p>
          <a:p>
            <a:pPr lvl="1"/>
            <a:r>
              <a:rPr lang="en-US" dirty="0"/>
              <a:t>Central idea: a network of many simple units can learn complex patterns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backpropagation</a:t>
            </a:r>
            <a:r>
              <a:rPr lang="en-US" dirty="0"/>
              <a:t> algorithm provided an essential advance in training neural networks, allowing much deeper networks to be efficiently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0" indent="0">
              <a:buNone/>
            </a:pPr>
            <a:r>
              <a:rPr lang="en-US" b="1" dirty="0"/>
              <a:t>“Deep Learning” (2006 to present)</a:t>
            </a:r>
          </a:p>
          <a:p>
            <a:pPr lvl="1"/>
            <a:r>
              <a:rPr lang="en-US" dirty="0"/>
              <a:t>Ability to train neural networks with more layers than previously</a:t>
            </a:r>
          </a:p>
          <a:p>
            <a:pPr lvl="1"/>
            <a:r>
              <a:rPr lang="en-US" dirty="0"/>
              <a:t>Able to outperform other ML systems, even hand-designed systems in some tasks that have been difficult with other ML techniques:</a:t>
            </a:r>
          </a:p>
          <a:p>
            <a:pPr lvl="2"/>
            <a:r>
              <a:rPr lang="en-US" dirty="0"/>
              <a:t>Object recognition in pictures</a:t>
            </a:r>
          </a:p>
          <a:p>
            <a:pPr lvl="2"/>
            <a:r>
              <a:rPr lang="en-US" dirty="0"/>
              <a:t>Natural language processing</a:t>
            </a:r>
          </a:p>
          <a:p>
            <a:pPr lvl="2"/>
            <a:r>
              <a:rPr lang="en-US" dirty="0"/>
              <a:t>Playing Go</a:t>
            </a:r>
          </a:p>
          <a:p>
            <a:pPr lvl="1"/>
            <a:r>
              <a:rPr lang="en-US" dirty="0"/>
              <a:t>Still evolving: new types of architecture, optimization approaches,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87680" y="1326853"/>
            <a:ext cx="5364480" cy="45720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AI Driving Cars</a:t>
            </a:r>
          </a:p>
          <a:p>
            <a:r>
              <a:rPr lang="en-US" dirty="0"/>
              <a:t>Self-driving vehicles are often powered by neural networks</a:t>
            </a:r>
          </a:p>
          <a:p>
            <a:r>
              <a:rPr lang="en-US" dirty="0"/>
              <a:t>Used to recognize objects on the road and to make decisions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7</a:t>
            </a:fld>
            <a:endParaRPr lang="en-US"/>
          </a:p>
        </p:txBody>
      </p:sp>
      <p:sp>
        <p:nvSpPr>
          <p:cNvPr id="7" name="Google Shape;112;p13"/>
          <p:cNvSpPr txBox="1"/>
          <p:nvPr/>
        </p:nvSpPr>
        <p:spPr>
          <a:xfrm>
            <a:off x="608607" y="6300949"/>
            <a:ext cx="4441689" cy="254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https://medium.com/@andrewng/self-driving-cars-are-here-aea1752b1ad0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11" name="Google Shape;111;p13" descr="https://cdn-images-1.medium.com/max/1400/0*K5r1brxlttVdaURx.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34034"/>
          <a:stretch/>
        </p:blipFill>
        <p:spPr>
          <a:xfrm>
            <a:off x="1111058" y="3100549"/>
            <a:ext cx="3436785" cy="3200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E26C9ED-C4E0-1B43-AF8E-4D07B8F3C03F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6"/>
              </a:rPr>
              <a:t>https://www.youtube.com/watch?v=B8R148hFxPw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59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486833" y="1280647"/>
            <a:ext cx="536448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ells Fargo Sans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ells Fargo Sans" panose="020B0503020203020204" pitchFamily="34" charset="0"/>
              <a:buNone/>
            </a:pPr>
            <a:r>
              <a:rPr lang="en-US" b="1" dirty="0"/>
              <a:t>AI Playing Go</a:t>
            </a:r>
          </a:p>
          <a:p>
            <a:r>
              <a:rPr lang="en-US" dirty="0"/>
              <a:t>Over a googol times as many board states as chess</a:t>
            </a:r>
          </a:p>
          <a:p>
            <a:r>
              <a:rPr lang="en-US" dirty="0"/>
              <a:t>Intuitive play</a:t>
            </a:r>
          </a:p>
          <a:p>
            <a:r>
              <a:rPr lang="en-US" dirty="0"/>
              <a:t>DeepMind defeated first ranked player </a:t>
            </a:r>
            <a:r>
              <a:rPr lang="en-US" dirty="0" err="1"/>
              <a:t>Ke</a:t>
            </a:r>
            <a:r>
              <a:rPr lang="en-US" dirty="0"/>
              <a:t> Jie in May 2017</a:t>
            </a:r>
          </a:p>
        </p:txBody>
      </p:sp>
      <p:sp>
        <p:nvSpPr>
          <p:cNvPr id="7" name="Google Shape;120;p14"/>
          <p:cNvSpPr txBox="1"/>
          <p:nvPr/>
        </p:nvSpPr>
        <p:spPr>
          <a:xfrm>
            <a:off x="845378" y="6257461"/>
            <a:ext cx="3966453" cy="32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https://blog.google/technology/ai/alphago-machine-learning-game-go/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8" name="Google Shape;119;p1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799" r="30115"/>
          <a:stretch/>
        </p:blipFill>
        <p:spPr>
          <a:xfrm>
            <a:off x="740003" y="3054343"/>
            <a:ext cx="4177201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BB986-61B1-6345-BBFE-6E14EFEFA1E3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https://www.youtube.com/watch?v=SUbqykXVx0A</a:t>
            </a:r>
            <a:r>
              <a:rPr lang="en-US" sz="1600" dirty="0"/>
              <a:t> 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32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Object Recognition</a:t>
            </a:r>
          </a:p>
          <a:p>
            <a:r>
              <a:rPr lang="en-US" dirty="0"/>
              <a:t>Learn to recognize objects in complicated images, videos, or even video games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9</a:t>
            </a:fld>
            <a:endParaRPr lang="en-US"/>
          </a:p>
        </p:txBody>
      </p:sp>
      <p:sp>
        <p:nvSpPr>
          <p:cNvPr id="6" name="Google Shape;127;p15"/>
          <p:cNvSpPr txBox="1"/>
          <p:nvPr/>
        </p:nvSpPr>
        <p:spPr>
          <a:xfrm>
            <a:off x="643223" y="5695620"/>
            <a:ext cx="4510653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4"/>
              </a:rPr>
              <a:t>https://ai.googleblog.com/2014/09/building-deeper-understanding-of-images.html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128;p15" descr="Automatic Object Detection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882" y="2519539"/>
            <a:ext cx="4435337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381592-136F-D94D-B71E-CBD7B5AAE6B8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6"/>
              </a:rPr>
              <a:t>https://www.youtube.com/watch?v=qv6UVOQ0F44</a:t>
            </a:r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381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8A0CC7B2-2759-384A-BD89-18DAEAF2E26F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B8R148hFxPw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60F6D78-4273-A043-ADD9-C41C79870D9C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SUbqykXVx0A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154E595F-8B93-CD4A-A10A-CE29F63EE605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qv6UVOQ0F44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C8D44ADA-5A59-4E48-B926-7C8D990985A8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3JQ3hYko51Y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WellsFargo</Template>
  <TotalTime>862</TotalTime>
  <Words>4037</Words>
  <Application>Microsoft Office PowerPoint</Application>
  <PresentationFormat>Widescreen</PresentationFormat>
  <Paragraphs>691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Courier New</vt:lpstr>
      <vt:lpstr>Calibri</vt:lpstr>
      <vt:lpstr>Cambria Math</vt:lpstr>
      <vt:lpstr>Wells Fargo Sans Display</vt:lpstr>
      <vt:lpstr>Wells Fargo Sans</vt:lpstr>
      <vt:lpstr>WellsFargo</vt:lpstr>
      <vt:lpstr>Journey to Neural Networks</vt:lpstr>
      <vt:lpstr>Contents</vt:lpstr>
      <vt:lpstr>Road Map</vt:lpstr>
      <vt:lpstr>PowerPoint Presentation</vt:lpstr>
      <vt:lpstr>A Brief History of Neural Networks: Wave 1</vt:lpstr>
      <vt:lpstr>A Brief History of Neural Networks: Waves 2 and 3</vt:lpstr>
      <vt:lpstr>Artificial Neural Networks Today</vt:lpstr>
      <vt:lpstr>Artificial Neural Networks Today</vt:lpstr>
      <vt:lpstr>Artificial Neural Networks Today</vt:lpstr>
      <vt:lpstr>Artificial Neural Networks Today</vt:lpstr>
      <vt:lpstr>PowerPoint Presentation</vt:lpstr>
      <vt:lpstr>Inspiration from Neuroscience: Biological Neurons</vt:lpstr>
      <vt:lpstr>Inspiration from Neuroscience: Biological Neurons</vt:lpstr>
      <vt:lpstr>Inspiration from Neuroscience: Biological Neurons</vt:lpstr>
      <vt:lpstr>Neural Network Simulation</vt:lpstr>
      <vt:lpstr>PowerPoint Presentation</vt:lpstr>
      <vt:lpstr>Artificial Neurons Overview</vt:lpstr>
      <vt:lpstr>Artificial Neurons  Like Biological Neurons?</vt:lpstr>
      <vt:lpstr>Artificial Neurons Activation Functions</vt:lpstr>
      <vt:lpstr>Artificial Neurons Activation Functions</vt:lpstr>
      <vt:lpstr>Artificial Neuron Computation: Example 1</vt:lpstr>
      <vt:lpstr>Perceptrons Networks with a Single Hidden Layer</vt:lpstr>
      <vt:lpstr>Connection to Logistic Regression</vt:lpstr>
      <vt:lpstr>Multilayer Neural Networks</vt:lpstr>
      <vt:lpstr>Neural Network Computation: Example 3</vt:lpstr>
      <vt:lpstr>Output Layers</vt:lpstr>
      <vt:lpstr>PowerPoint Presentation</vt:lpstr>
      <vt:lpstr>Training a Neural Network With Data Learning the Weights</vt:lpstr>
      <vt:lpstr>Choice of Cost Functions</vt:lpstr>
      <vt:lpstr>Technical Detail Cross-Entropy/Logloss Example</vt:lpstr>
      <vt:lpstr>Technical Detail Gradient Descent</vt:lpstr>
      <vt:lpstr>Technical Detail Potential Concerns with Gradient Descent</vt:lpstr>
      <vt:lpstr>Technical Detail Gradient Descent in Neural Networks</vt:lpstr>
      <vt:lpstr>Technical Detail Backpropagation Algorithm</vt:lpstr>
      <vt:lpstr>Training Neural Networks Some Other Terms to Know</vt:lpstr>
      <vt:lpstr>Training Neural Networks II</vt:lpstr>
      <vt:lpstr>PowerPoint Presentation</vt:lpstr>
      <vt:lpstr>Introduction to TensorFlow and Keras</vt:lpstr>
      <vt:lpstr>Working With TF/Keras</vt:lpstr>
      <vt:lpstr>Basic TF/Keras Model Fitting Procedure</vt:lpstr>
      <vt:lpstr>Overview of the TF/Keras Dense Layer Options</vt:lpstr>
      <vt:lpstr>TF/Keras Compile and Fit</vt:lpstr>
      <vt:lpstr>Flexibility of TF/Keras</vt:lpstr>
      <vt:lpstr>PowerPoint Presentation</vt:lpstr>
      <vt:lpstr>Data Preparation for Neural Networks</vt:lpstr>
      <vt:lpstr>Choice to Make When Using Neural Networks</vt:lpstr>
      <vt:lpstr>Overfitting</vt:lpstr>
      <vt:lpstr>PowerPoint Presentation</vt:lpstr>
      <vt:lpstr>Neural Networks Wrap-Up</vt:lpstr>
    </vt:vector>
  </TitlesOfParts>
  <Company>Wells Fargo N.A.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Alice [QUANTITATIVE ANALYTICS SPEC]</dc:creator>
  <cp:lastModifiedBy>Jack Yu</cp:lastModifiedBy>
  <cp:revision>118</cp:revision>
  <dcterms:created xsi:type="dcterms:W3CDTF">2021-03-23T19:22:08Z</dcterms:created>
  <dcterms:modified xsi:type="dcterms:W3CDTF">2022-04-03T13:07:05Z</dcterms:modified>
</cp:coreProperties>
</file>